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307" r:id="rId3"/>
    <p:sldId id="318" r:id="rId4"/>
    <p:sldId id="259" r:id="rId5"/>
    <p:sldId id="279" r:id="rId6"/>
    <p:sldId id="258" r:id="rId7"/>
    <p:sldId id="263" r:id="rId8"/>
    <p:sldId id="321" r:id="rId9"/>
    <p:sldId id="261" r:id="rId10"/>
    <p:sldId id="266" r:id="rId11"/>
    <p:sldId id="319" r:id="rId12"/>
    <p:sldId id="320" r:id="rId13"/>
    <p:sldId id="260" r:id="rId14"/>
    <p:sldId id="269" r:id="rId15"/>
    <p:sldId id="272" r:id="rId16"/>
    <p:sldId id="273" r:id="rId17"/>
    <p:sldId id="322" r:id="rId18"/>
    <p:sldId id="274" r:id="rId19"/>
    <p:sldId id="276" r:id="rId20"/>
    <p:sldId id="278" r:id="rId21"/>
    <p:sldId id="277" r:id="rId22"/>
    <p:sldId id="275" r:id="rId23"/>
    <p:sldId id="268" r:id="rId24"/>
    <p:sldId id="264" r:id="rId25"/>
    <p:sldId id="265" r:id="rId26"/>
    <p:sldId id="270" r:id="rId27"/>
    <p:sldId id="271" r:id="rId28"/>
    <p:sldId id="330" r:id="rId29"/>
    <p:sldId id="331" r:id="rId30"/>
    <p:sldId id="280" r:id="rId31"/>
    <p:sldId id="282" r:id="rId32"/>
    <p:sldId id="324" r:id="rId33"/>
    <p:sldId id="285" r:id="rId34"/>
    <p:sldId id="286" r:id="rId35"/>
    <p:sldId id="284" r:id="rId36"/>
    <p:sldId id="287" r:id="rId37"/>
    <p:sldId id="325" r:id="rId38"/>
    <p:sldId id="283" r:id="rId39"/>
    <p:sldId id="288" r:id="rId40"/>
    <p:sldId id="289" r:id="rId41"/>
    <p:sldId id="290" r:id="rId42"/>
    <p:sldId id="291" r:id="rId43"/>
    <p:sldId id="323" r:id="rId44"/>
    <p:sldId id="292" r:id="rId45"/>
    <p:sldId id="309" r:id="rId46"/>
    <p:sldId id="311" r:id="rId47"/>
    <p:sldId id="293" r:id="rId48"/>
    <p:sldId id="295" r:id="rId49"/>
    <p:sldId id="294" r:id="rId50"/>
    <p:sldId id="296" r:id="rId51"/>
    <p:sldId id="299" r:id="rId52"/>
    <p:sldId id="297" r:id="rId53"/>
    <p:sldId id="298" r:id="rId54"/>
    <p:sldId id="300" r:id="rId55"/>
    <p:sldId id="301" r:id="rId56"/>
    <p:sldId id="303" r:id="rId57"/>
    <p:sldId id="302" r:id="rId58"/>
    <p:sldId id="304" r:id="rId59"/>
    <p:sldId id="306" r:id="rId60"/>
    <p:sldId id="327" r:id="rId61"/>
    <p:sldId id="328" r:id="rId62"/>
    <p:sldId id="329" r:id="rId63"/>
    <p:sldId id="30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208"/>
  </p:normalViewPr>
  <p:slideViewPr>
    <p:cSldViewPr snapToGrid="0" snapToObjects="1">
      <p:cViewPr varScale="1">
        <p:scale>
          <a:sx n="123" d="100"/>
          <a:sy n="123" d="100"/>
        </p:scale>
        <p:origin x="18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D6D79-05DA-3A4A-9071-270E38388511}" type="datetimeFigureOut">
              <a:rPr lang="de-DE" smtClean="0"/>
              <a:t>17.08.22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B951F-05AC-E74D-B346-CD198602B0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04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first two</a:t>
            </a:r>
            <a:r>
              <a:rPr lang="en-US" baseline="0" dirty="0"/>
              <a:t> videos now (</a:t>
            </a:r>
            <a:r>
              <a:rPr lang="en-US" baseline="0" dirty="0" err="1"/>
              <a:t>NewProject</a:t>
            </a:r>
            <a:r>
              <a:rPr lang="en-US" baseline="0" dirty="0"/>
              <a:t> 1 and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951F-05AC-E74D-B346-CD198602B07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64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 </a:t>
            </a:r>
            <a:r>
              <a:rPr lang="en-US" dirty="0" err="1"/>
              <a:t>FileManip</a:t>
            </a:r>
            <a:r>
              <a:rPr lang="en-US" dirty="0"/>
              <a:t>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951F-05AC-E74D-B346-CD198602B07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7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NicerLog</a:t>
            </a:r>
            <a:r>
              <a:rPr lang="en-US" dirty="0"/>
              <a:t>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951F-05AC-E74D-B346-CD198602B07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30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951F-05AC-E74D-B346-CD198602B07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37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de-DE"/>
              <a:t>Master-Untertitelformat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  <p:sp>
        <p:nvSpPr>
          <p:cNvPr id="10" name="Rechteck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hteck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de-DE"/>
              <a:t>Mastertextformat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  <p:sp>
        <p:nvSpPr>
          <p:cNvPr id="12" name="Rechteck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de-DE"/>
              <a:t>Bild auf Platzhalter ziehen oder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8/17/22</a:t>
            </a:fld>
            <a:endParaRPr lang="en-US" dirty="0"/>
          </a:p>
        </p:txBody>
      </p:sp>
      <p:sp>
        <p:nvSpPr>
          <p:cNvPr id="11" name="Rechteck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‹Nr.›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hteck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de-DE"/>
              <a:t>Mastertitelformat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de-DE"/>
              <a:t>Mastertextformat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8/17/22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‹Nr.›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wrepo1.awi.de/.git/dirk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dirk.barbi@awi.d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wrepo1.awi.de/.git/dirk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wrepo1.awi.de/.git/dir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Workshop @Uni Bonn, D. Barbi (</a:t>
            </a:r>
            <a:r>
              <a:rPr lang="de-DE" dirty="0" err="1"/>
              <a:t>dbarbi@uni-bonn.de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897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Committing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/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m </a:t>
            </a:r>
            <a:r>
              <a:rPr lang="en-US" b="1" i="1" dirty="0">
                <a:latin typeface="Courier"/>
                <a:cs typeface="Courier"/>
              </a:rPr>
              <a:t>“</a:t>
            </a:r>
            <a:r>
              <a:rPr lang="en-US" b="1" i="1" dirty="0" err="1">
                <a:latin typeface="Courier"/>
                <a:cs typeface="Courier"/>
              </a:rPr>
              <a:t>Blabla</a:t>
            </a:r>
            <a:r>
              <a:rPr lang="en-US" b="1" i="1" dirty="0">
                <a:latin typeface="Courier"/>
                <a:cs typeface="Courier"/>
              </a:rPr>
              <a:t>“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Everything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been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changed</a:t>
            </a:r>
            <a:r>
              <a:rPr lang="de-DE" dirty="0">
                <a:cs typeface="Courier"/>
              </a:rPr>
              <a:t> AND STAGED </a:t>
            </a:r>
            <a:r>
              <a:rPr lang="de-DE" dirty="0" err="1">
                <a:cs typeface="Courier"/>
              </a:rPr>
              <a:t>becomes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part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new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revision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which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becomes</a:t>
            </a:r>
            <a:r>
              <a:rPr lang="de-DE" dirty="0">
                <a:cs typeface="Courier"/>
              </a:rPr>
              <a:t> HEAD-revision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trunk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branch</a:t>
            </a:r>
            <a:r>
              <a:rPr lang="de-DE" dirty="0">
                <a:cs typeface="Courier"/>
              </a:rPr>
              <a:t>.</a:t>
            </a:r>
          </a:p>
          <a:p>
            <a:pPr marL="118872" indent="0">
              <a:buNone/>
            </a:pPr>
            <a:endParaRPr lang="de-DE" sz="3200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m </a:t>
            </a:r>
            <a:r>
              <a:rPr lang="en-US" b="1" i="1" dirty="0">
                <a:latin typeface="Courier"/>
                <a:cs typeface="Courier"/>
              </a:rPr>
              <a:t>“</a:t>
            </a:r>
            <a:r>
              <a:rPr lang="en-US" b="1" i="1" dirty="0" err="1">
                <a:latin typeface="Courier"/>
                <a:cs typeface="Courier"/>
              </a:rPr>
              <a:t>Blabla</a:t>
            </a:r>
            <a:r>
              <a:rPr lang="en-US" b="1" i="1" dirty="0">
                <a:latin typeface="Courier"/>
                <a:cs typeface="Courier"/>
              </a:rPr>
              <a:t>“</a:t>
            </a:r>
          </a:p>
          <a:p>
            <a:pPr marL="118872" indent="0">
              <a:buNone/>
            </a:pPr>
            <a:endParaRPr lang="de-DE" sz="3200" dirty="0">
              <a:latin typeface="+mj-lt"/>
              <a:cs typeface="Courier"/>
            </a:endParaRPr>
          </a:p>
          <a:p>
            <a:pPr marL="118872" indent="0">
              <a:buNone/>
            </a:pPr>
            <a:r>
              <a:rPr lang="de-DE" sz="3200" dirty="0">
                <a:latin typeface="+mj-lt"/>
                <a:cs typeface="Courier"/>
              </a:rPr>
              <a:t>Stage </a:t>
            </a:r>
            <a:r>
              <a:rPr lang="de-DE" sz="3200" dirty="0" err="1">
                <a:latin typeface="+mj-lt"/>
                <a:cs typeface="Courier"/>
              </a:rPr>
              <a:t>and</a:t>
            </a:r>
            <a:r>
              <a:rPr lang="de-DE" sz="3200" dirty="0">
                <a:latin typeface="+mj-lt"/>
                <a:cs typeface="Courier"/>
              </a:rPr>
              <a:t> </a:t>
            </a:r>
            <a:r>
              <a:rPr lang="de-DE" sz="3200" dirty="0" err="1">
                <a:latin typeface="+mj-lt"/>
                <a:cs typeface="Courier"/>
              </a:rPr>
              <a:t>commit</a:t>
            </a:r>
            <a:r>
              <a:rPr lang="de-DE" sz="3200" dirty="0">
                <a:latin typeface="+mj-lt"/>
                <a:cs typeface="Courier"/>
              </a:rPr>
              <a:t> all </a:t>
            </a:r>
            <a:r>
              <a:rPr lang="de-DE" sz="3200" dirty="0" err="1">
                <a:latin typeface="+mj-lt"/>
                <a:cs typeface="Courier"/>
              </a:rPr>
              <a:t>changes</a:t>
            </a:r>
            <a:r>
              <a:rPr lang="de-DE" sz="3200" dirty="0">
                <a:latin typeface="+mj-lt"/>
                <a:cs typeface="Courier"/>
              </a:rPr>
              <a:t> (</a:t>
            </a:r>
            <a:r>
              <a:rPr lang="de-DE" sz="3200" dirty="0" err="1">
                <a:latin typeface="+mj-lt"/>
                <a:cs typeface="Courier"/>
              </a:rPr>
              <a:t>svn</a:t>
            </a:r>
            <a:r>
              <a:rPr lang="de-DE" sz="3200" dirty="0">
                <a:latin typeface="+mj-lt"/>
                <a:cs typeface="Courier"/>
              </a:rPr>
              <a:t>-style).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6384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/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</a:t>
            </a:r>
            <a:endParaRPr lang="en-US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Everything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committed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master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sent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server</a:t>
            </a:r>
            <a:r>
              <a:rPr lang="de-DE" dirty="0">
                <a:cs typeface="Courier"/>
              </a:rPr>
              <a:t> (</a:t>
            </a:r>
            <a:r>
              <a:rPr lang="de-DE" dirty="0" err="1">
                <a:cs typeface="Courier"/>
              </a:rPr>
              <a:t>only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works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merging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isn‘t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needed</a:t>
            </a:r>
            <a:r>
              <a:rPr lang="de-DE" dirty="0">
                <a:cs typeface="Courier"/>
              </a:rPr>
              <a:t>).</a:t>
            </a: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If</a:t>
            </a:r>
            <a:r>
              <a:rPr lang="de-DE" dirty="0">
                <a:cs typeface="Courier"/>
              </a:rPr>
              <a:t> remote </a:t>
            </a:r>
            <a:r>
              <a:rPr lang="de-DE" dirty="0" err="1">
                <a:cs typeface="Courier"/>
              </a:rPr>
              <a:t>repository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empty</a:t>
            </a:r>
            <a:r>
              <a:rPr lang="de-DE" dirty="0">
                <a:cs typeface="Courier"/>
              </a:rPr>
              <a:t> (</a:t>
            </a:r>
            <a:r>
              <a:rPr lang="de-DE" dirty="0" err="1">
                <a:cs typeface="Courier"/>
              </a:rPr>
              <a:t>master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doesn‘t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exist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yet</a:t>
            </a:r>
            <a:r>
              <a:rPr lang="de-DE" dirty="0">
                <a:cs typeface="Courier"/>
              </a:rPr>
              <a:t>):</a:t>
            </a:r>
          </a:p>
          <a:p>
            <a:pPr marL="118872" indent="0">
              <a:buNone/>
            </a:pPr>
            <a:endParaRPr lang="de-DE" sz="3200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all</a:t>
            </a:r>
            <a:r>
              <a:rPr lang="de-DE" dirty="0">
                <a:cs typeface="Courier"/>
              </a:rPr>
              <a:t> 		</a:t>
            </a:r>
            <a:r>
              <a:rPr lang="de-DE" dirty="0" err="1">
                <a:cs typeface="Courier"/>
              </a:rPr>
              <a:t>or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 err="1">
                <a:latin typeface="Courier"/>
                <a:cs typeface="Courier"/>
              </a:rPr>
              <a:t>u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origin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master</a:t>
            </a:r>
            <a:endParaRPr lang="en-US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672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/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pull</a:t>
            </a:r>
            <a:endParaRPr lang="en-US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Gets</a:t>
            </a:r>
            <a:r>
              <a:rPr lang="de-DE" dirty="0">
                <a:cs typeface="Courier"/>
              </a:rPr>
              <a:t> all </a:t>
            </a:r>
            <a:r>
              <a:rPr lang="de-DE" dirty="0" err="1">
                <a:cs typeface="Courier"/>
              </a:rPr>
              <a:t>changes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master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from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server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starts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merge</a:t>
            </a:r>
            <a:r>
              <a:rPr lang="de-DE" dirty="0">
                <a:cs typeface="Courier"/>
              </a:rPr>
              <a:t> (</a:t>
            </a:r>
            <a:r>
              <a:rPr lang="de-DE" dirty="0" err="1">
                <a:cs typeface="Courier"/>
              </a:rPr>
              <a:t>if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necessary</a:t>
            </a:r>
            <a:r>
              <a:rPr lang="de-DE" dirty="0">
                <a:cs typeface="Courier"/>
              </a:rPr>
              <a:t>)</a:t>
            </a:r>
            <a:endParaRPr lang="en-US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8212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Status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status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dirty="0" err="1">
                <a:cs typeface="Courier"/>
              </a:rPr>
              <a:t>Gives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information</a:t>
            </a:r>
            <a:r>
              <a:rPr lang="de-DE" dirty="0">
                <a:cs typeface="Courier"/>
              </a:rPr>
              <a:t> on:</a:t>
            </a:r>
          </a:p>
          <a:p>
            <a:pPr lvl="2">
              <a:buFont typeface="Wingdings" charset="2"/>
              <a:buChar char="Ø"/>
            </a:pPr>
            <a:r>
              <a:rPr lang="de-DE" sz="3200" dirty="0"/>
              <a:t> </a:t>
            </a:r>
            <a:r>
              <a:rPr lang="de-DE" sz="3200" dirty="0" err="1"/>
              <a:t>untracked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endParaRPr lang="de-DE" sz="3200" dirty="0"/>
          </a:p>
          <a:p>
            <a:pPr lvl="2">
              <a:buFont typeface="Wingdings" charset="2"/>
              <a:buChar char="Ø"/>
            </a:pPr>
            <a:r>
              <a:rPr lang="de-DE" sz="3200" dirty="0"/>
              <a:t>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endParaRPr lang="de-DE" sz="3200" dirty="0"/>
          </a:p>
          <a:p>
            <a:pPr lvl="2">
              <a:buFont typeface="Wingdings" charset="2"/>
              <a:buChar char="Ø"/>
            </a:pPr>
            <a:r>
              <a:rPr lang="de-DE" sz="3200" dirty="0"/>
              <a:t> </a:t>
            </a:r>
            <a:r>
              <a:rPr lang="de-DE" sz="3200" dirty="0" err="1"/>
              <a:t>modified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endParaRPr lang="de-DE" sz="3200" dirty="0"/>
          </a:p>
          <a:p>
            <a:pPr lvl="2">
              <a:buFont typeface="Wingdings" charset="2"/>
              <a:buChar char="Ø"/>
            </a:pPr>
            <a:r>
              <a:rPr lang="de-DE" sz="3200" dirty="0"/>
              <a:t> </a:t>
            </a:r>
            <a:r>
              <a:rPr lang="de-DE" sz="3200" dirty="0" err="1"/>
              <a:t>deleted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endParaRPr lang="de-DE" sz="3200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status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s   (</a:t>
            </a:r>
            <a:r>
              <a:rPr lang="de-DE" b="1" i="1" dirty="0" err="1">
                <a:latin typeface="Courier"/>
                <a:cs typeface="Courier"/>
              </a:rPr>
              <a:t>short</a:t>
            </a:r>
            <a:r>
              <a:rPr lang="de-DE" b="1" i="1" dirty="0">
                <a:latin typeface="Courier"/>
                <a:cs typeface="Courier"/>
              </a:rPr>
              <a:t>)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8079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4800" b="1" i="1" u="sng" dirty="0" err="1">
                <a:latin typeface="Courier"/>
                <a:cs typeface="Courier"/>
              </a:rPr>
              <a:t>git</a:t>
            </a:r>
            <a:r>
              <a:rPr lang="de-DE" sz="4800" b="1" i="1" u="sng" dirty="0">
                <a:latin typeface="Courier"/>
                <a:cs typeface="Courier"/>
              </a:rPr>
              <a:t> </a:t>
            </a:r>
            <a:r>
              <a:rPr lang="de-DE" sz="4800" b="1" i="1" u="sng" dirty="0" err="1">
                <a:latin typeface="Courier"/>
                <a:cs typeface="Courier"/>
              </a:rPr>
              <a:t>help</a:t>
            </a:r>
            <a:endParaRPr lang="de-DE" sz="4800" b="1" i="1" u="sng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sz="4800" b="1" i="1" u="sng" dirty="0">
              <a:latin typeface="Courier"/>
              <a:cs typeface="Courier"/>
            </a:endParaRPr>
          </a:p>
          <a:p>
            <a:r>
              <a:rPr lang="de-DE" b="1" i="1" dirty="0">
                <a:latin typeface="Courier"/>
                <a:cs typeface="Courier"/>
              </a:rPr>
              <a:t>(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init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clone</a:t>
            </a:r>
            <a:r>
              <a:rPr lang="de-DE" b="1" i="1" dirty="0">
                <a:latin typeface="Courier"/>
                <a:cs typeface="Courier"/>
              </a:rPr>
              <a:t>)    </a:t>
            </a:r>
            <a:r>
              <a:rPr lang="de-DE" sz="1700" dirty="0">
                <a:latin typeface="Courier"/>
                <a:cs typeface="Courier"/>
              </a:rPr>
              <a:t>(ONCE per </a:t>
            </a:r>
            <a:r>
              <a:rPr lang="de-DE" sz="1700" dirty="0" err="1">
                <a:latin typeface="Courier"/>
                <a:cs typeface="Courier"/>
              </a:rPr>
              <a:t>project</a:t>
            </a:r>
            <a:r>
              <a:rPr lang="de-DE" sz="1700" dirty="0">
                <a:latin typeface="Courier"/>
                <a:cs typeface="Courier"/>
              </a:rPr>
              <a:t>)</a:t>
            </a:r>
          </a:p>
          <a:p>
            <a:pPr marL="118872" indent="0">
              <a:buNone/>
            </a:pPr>
            <a:endParaRPr lang="de-DE" sz="1700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(-a) 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pull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status</a:t>
            </a:r>
            <a:r>
              <a:rPr lang="de-DE" b="1" i="1" dirty="0">
                <a:latin typeface="Courier"/>
                <a:cs typeface="Courier"/>
              </a:rPr>
              <a:t> (-s)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b="1" i="1" dirty="0">
                <a:latin typeface="Courier"/>
                <a:cs typeface="Courier"/>
                <a:sym typeface="Wingdings"/>
              </a:rPr>
              <a:t>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At</a:t>
            </a:r>
            <a:r>
              <a:rPr lang="de-DE" b="1" i="1" dirty="0">
                <a:latin typeface="Courier"/>
                <a:cs typeface="Courier"/>
                <a:sym typeface="Wingdings"/>
              </a:rPr>
              <a:t> least 95%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of</a:t>
            </a:r>
            <a:r>
              <a:rPr lang="de-DE" b="1" i="1" dirty="0">
                <a:latin typeface="Courier"/>
                <a:cs typeface="Courier"/>
                <a:sym typeface="Wingdings"/>
              </a:rPr>
              <a:t> all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you</a:t>
            </a:r>
            <a:r>
              <a:rPr lang="de-DE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need</a:t>
            </a:r>
            <a:r>
              <a:rPr lang="de-DE" b="1" i="1" dirty="0">
                <a:latin typeface="Courier"/>
                <a:cs typeface="Courier"/>
                <a:sym typeface="Wingdings"/>
              </a:rPr>
              <a:t>!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2232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?</a:t>
            </a:r>
            <a:br>
              <a:rPr lang="de-DE" dirty="0"/>
            </a:br>
            <a:r>
              <a:rPr lang="de-DE" sz="2200" dirty="0"/>
              <a:t>				--</a:t>
            </a:r>
            <a:r>
              <a:rPr lang="de-DE" sz="2200" dirty="0" err="1"/>
              <a:t>Adding</a:t>
            </a:r>
            <a:r>
              <a:rPr lang="de-DE" sz="2200" dirty="0"/>
              <a:t>, </a:t>
            </a:r>
            <a:r>
              <a:rPr lang="de-DE" sz="2200" dirty="0" err="1"/>
              <a:t>removing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excluding</a:t>
            </a:r>
            <a:r>
              <a:rPr lang="de-DE" sz="2200" dirty="0"/>
              <a:t> </a:t>
            </a:r>
            <a:r>
              <a:rPr lang="de-DE" sz="2200" dirty="0" err="1"/>
              <a:t>files</a:t>
            </a:r>
            <a:endParaRPr lang="de-DE" sz="2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89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Stage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endParaRPr lang="de-DE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cs typeface="Courier"/>
              </a:rPr>
              <a:t>Stages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blabla.txt</a:t>
            </a:r>
            <a:r>
              <a:rPr lang="de-DE" dirty="0">
                <a:cs typeface="Courier"/>
              </a:rPr>
              <a:t>. Next </a:t>
            </a:r>
            <a:r>
              <a:rPr lang="de-DE" dirty="0" err="1">
                <a:cs typeface="Courier"/>
              </a:rPr>
              <a:t>commit</a:t>
            </a:r>
            <a:r>
              <a:rPr lang="de-DE" dirty="0">
                <a:cs typeface="Courier"/>
              </a:rPr>
              <a:t> will </a:t>
            </a:r>
            <a:r>
              <a:rPr lang="de-DE" dirty="0" err="1">
                <a:cs typeface="Courier"/>
              </a:rPr>
              <a:t>actually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add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repository</a:t>
            </a:r>
            <a:r>
              <a:rPr lang="de-DE" dirty="0">
                <a:cs typeface="Courier"/>
              </a:rPr>
              <a:t>.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0353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Committing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/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m </a:t>
            </a:r>
            <a:r>
              <a:rPr lang="en-US" b="1" i="1" dirty="0">
                <a:latin typeface="Courier"/>
                <a:cs typeface="Courier"/>
              </a:rPr>
              <a:t>“</a:t>
            </a:r>
            <a:r>
              <a:rPr lang="en-US" b="1" i="1" dirty="0" err="1">
                <a:latin typeface="Courier"/>
                <a:cs typeface="Courier"/>
              </a:rPr>
              <a:t>Blabla</a:t>
            </a:r>
            <a:r>
              <a:rPr lang="en-US" b="1" i="1" dirty="0">
                <a:latin typeface="Courier"/>
                <a:cs typeface="Courier"/>
              </a:rPr>
              <a:t>“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Everything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been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changed</a:t>
            </a:r>
            <a:r>
              <a:rPr lang="de-DE" dirty="0">
                <a:cs typeface="Courier"/>
              </a:rPr>
              <a:t> AND STAGED </a:t>
            </a:r>
            <a:r>
              <a:rPr lang="de-DE" dirty="0" err="1">
                <a:cs typeface="Courier"/>
              </a:rPr>
              <a:t>becomes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part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new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revision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which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becomes</a:t>
            </a:r>
            <a:r>
              <a:rPr lang="de-DE" dirty="0">
                <a:cs typeface="Courier"/>
              </a:rPr>
              <a:t> HEAD-revision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trunk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branch</a:t>
            </a:r>
            <a:r>
              <a:rPr lang="de-DE" dirty="0">
                <a:cs typeface="Courier"/>
              </a:rPr>
              <a:t>.</a:t>
            </a:r>
          </a:p>
          <a:p>
            <a:pPr marL="118872" indent="0">
              <a:buNone/>
            </a:pPr>
            <a:endParaRPr lang="de-DE" sz="3200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m </a:t>
            </a:r>
            <a:r>
              <a:rPr lang="en-US" b="1" i="1" dirty="0">
                <a:latin typeface="Courier"/>
                <a:cs typeface="Courier"/>
              </a:rPr>
              <a:t>“</a:t>
            </a:r>
            <a:r>
              <a:rPr lang="en-US" b="1" i="1" dirty="0" err="1">
                <a:latin typeface="Courier"/>
                <a:cs typeface="Courier"/>
              </a:rPr>
              <a:t>Blabla</a:t>
            </a:r>
            <a:r>
              <a:rPr lang="en-US" b="1" i="1" dirty="0">
                <a:latin typeface="Courier"/>
                <a:cs typeface="Courier"/>
              </a:rPr>
              <a:t>“</a:t>
            </a:r>
          </a:p>
          <a:p>
            <a:pPr marL="118872" indent="0">
              <a:buNone/>
            </a:pPr>
            <a:endParaRPr lang="de-DE" sz="3200" dirty="0">
              <a:latin typeface="+mj-lt"/>
              <a:cs typeface="Courier"/>
            </a:endParaRPr>
          </a:p>
          <a:p>
            <a:pPr marL="118872" indent="0">
              <a:buNone/>
            </a:pPr>
            <a:r>
              <a:rPr lang="de-DE" sz="3200" dirty="0">
                <a:latin typeface="+mj-lt"/>
                <a:cs typeface="Courier"/>
              </a:rPr>
              <a:t>Stage </a:t>
            </a:r>
            <a:r>
              <a:rPr lang="de-DE" sz="3200" dirty="0" err="1">
                <a:latin typeface="+mj-lt"/>
                <a:cs typeface="Courier"/>
              </a:rPr>
              <a:t>and</a:t>
            </a:r>
            <a:r>
              <a:rPr lang="de-DE" sz="3200" dirty="0">
                <a:latin typeface="+mj-lt"/>
                <a:cs typeface="Courier"/>
              </a:rPr>
              <a:t> </a:t>
            </a:r>
            <a:r>
              <a:rPr lang="de-DE" sz="3200" dirty="0" err="1">
                <a:latin typeface="+mj-lt"/>
                <a:cs typeface="Courier"/>
              </a:rPr>
              <a:t>commit</a:t>
            </a:r>
            <a:r>
              <a:rPr lang="de-DE" sz="3200" dirty="0">
                <a:latin typeface="+mj-lt"/>
                <a:cs typeface="Courier"/>
              </a:rPr>
              <a:t> all </a:t>
            </a:r>
            <a:r>
              <a:rPr lang="de-DE" sz="3200" dirty="0" err="1">
                <a:latin typeface="+mj-lt"/>
                <a:cs typeface="Courier"/>
              </a:rPr>
              <a:t>changes</a:t>
            </a:r>
            <a:r>
              <a:rPr lang="de-DE" sz="3200" dirty="0">
                <a:latin typeface="+mj-lt"/>
                <a:cs typeface="Courier"/>
              </a:rPr>
              <a:t> (</a:t>
            </a:r>
            <a:r>
              <a:rPr lang="de-DE" sz="3200" dirty="0" err="1">
                <a:latin typeface="+mj-lt"/>
                <a:cs typeface="Courier"/>
              </a:rPr>
              <a:t>svn</a:t>
            </a:r>
            <a:r>
              <a:rPr lang="de-DE" sz="3200" dirty="0">
                <a:latin typeface="+mj-lt"/>
                <a:cs typeface="Courier"/>
              </a:rPr>
              <a:t>-style).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  <p:pic>
        <p:nvPicPr>
          <p:cNvPr id="5" name="basi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2139" y="4599214"/>
            <a:ext cx="1384661" cy="86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Remove a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endParaRPr lang="de-DE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cs typeface="Courier"/>
              </a:rPr>
              <a:t>Stages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blabla.txt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for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removal</a:t>
            </a:r>
            <a:r>
              <a:rPr lang="de-DE" dirty="0">
                <a:cs typeface="Courier"/>
              </a:rPr>
              <a:t>. Next </a:t>
            </a:r>
            <a:r>
              <a:rPr lang="de-DE" dirty="0" err="1">
                <a:cs typeface="Courier"/>
              </a:rPr>
              <a:t>commit</a:t>
            </a:r>
            <a:r>
              <a:rPr lang="de-DE" dirty="0">
                <a:cs typeface="Courier"/>
              </a:rPr>
              <a:t> will </a:t>
            </a:r>
            <a:r>
              <a:rPr lang="de-DE" dirty="0" err="1">
                <a:cs typeface="Courier"/>
              </a:rPr>
              <a:t>remove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from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repository</a:t>
            </a:r>
            <a:r>
              <a:rPr lang="de-DE" dirty="0">
                <a:cs typeface="Courier"/>
              </a:rPr>
              <a:t> AND YOUR WORKING COPY!!!</a:t>
            </a: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If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blabla.txt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already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staged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changes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you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type</a:t>
            </a: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f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907853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Remove a </a:t>
            </a:r>
            <a:r>
              <a:rPr lang="de-DE" dirty="0" err="1"/>
              <a:t>file</a:t>
            </a:r>
            <a:r>
              <a:rPr lang="de-DE" dirty="0"/>
              <a:t> ONLY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--</a:t>
            </a:r>
            <a:r>
              <a:rPr lang="de-DE" b="1" i="1" dirty="0" err="1">
                <a:latin typeface="Courier"/>
                <a:cs typeface="Courier"/>
              </a:rPr>
              <a:t>cached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endParaRPr lang="de-DE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cs typeface="Courier"/>
              </a:rPr>
              <a:t>Stages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blabla.txt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for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removal</a:t>
            </a:r>
            <a:r>
              <a:rPr lang="de-DE" dirty="0">
                <a:cs typeface="Courier"/>
              </a:rPr>
              <a:t>. Next </a:t>
            </a:r>
            <a:r>
              <a:rPr lang="de-DE" dirty="0" err="1">
                <a:cs typeface="Courier"/>
              </a:rPr>
              <a:t>commit</a:t>
            </a:r>
            <a:r>
              <a:rPr lang="de-DE" dirty="0">
                <a:cs typeface="Courier"/>
              </a:rPr>
              <a:t> will </a:t>
            </a:r>
            <a:r>
              <a:rPr lang="de-DE" dirty="0" err="1">
                <a:cs typeface="Courier"/>
              </a:rPr>
              <a:t>remove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it</a:t>
            </a:r>
            <a:r>
              <a:rPr lang="de-DE" dirty="0">
                <a:cs typeface="Courier"/>
              </a:rPr>
              <a:t> ONLY </a:t>
            </a:r>
            <a:r>
              <a:rPr lang="de-DE" dirty="0" err="1">
                <a:cs typeface="Courier"/>
              </a:rPr>
              <a:t>from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repository</a:t>
            </a:r>
            <a:r>
              <a:rPr lang="de-DE" dirty="0">
                <a:cs typeface="Courier"/>
              </a:rPr>
              <a:t>. (</a:t>
            </a:r>
            <a:r>
              <a:rPr lang="de-DE" dirty="0" err="1">
                <a:cs typeface="Courier"/>
              </a:rPr>
              <a:t>For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example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you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don‘t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want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your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TODO.txt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compiled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files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input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data</a:t>
            </a:r>
            <a:r>
              <a:rPr lang="de-DE" dirty="0">
                <a:cs typeface="Courier"/>
              </a:rPr>
              <a:t>,...)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4647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/>
              <a:t>File </a:t>
            </a:r>
            <a:r>
              <a:rPr lang="de-DE" dirty="0" err="1"/>
              <a:t>operations</a:t>
            </a:r>
            <a:endParaRPr lang="de-DE" dirty="0"/>
          </a:p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  <a:p>
            <a:r>
              <a:rPr lang="de-DE" dirty="0" err="1"/>
              <a:t>Synchronizing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server</a:t>
            </a:r>
            <a:endParaRPr lang="de-DE" dirty="0"/>
          </a:p>
          <a:p>
            <a:r>
              <a:rPr lang="de-DE" dirty="0" err="1"/>
              <a:t>Branching</a:t>
            </a:r>
            <a:endParaRPr lang="de-DE" dirty="0"/>
          </a:p>
          <a:p>
            <a:r>
              <a:rPr lang="de-DE" dirty="0" err="1"/>
              <a:t>Tagging</a:t>
            </a:r>
            <a:endParaRPr lang="de-DE" dirty="0"/>
          </a:p>
          <a:p>
            <a:r>
              <a:rPr lang="de-DE" dirty="0" err="1"/>
              <a:t>Undoing</a:t>
            </a:r>
            <a:r>
              <a:rPr lang="de-DE" dirty="0"/>
              <a:t> </a:t>
            </a:r>
            <a:r>
              <a:rPr lang="de-DE" dirty="0" err="1"/>
              <a:t>stuff</a:t>
            </a:r>
            <a:endParaRPr lang="de-DE" dirty="0"/>
          </a:p>
          <a:p>
            <a:r>
              <a:rPr lang="de-DE" dirty="0" err="1"/>
              <a:t>Configuring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67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Remove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once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*.</a:t>
            </a:r>
            <a:r>
              <a:rPr lang="de-DE" b="1" i="1" dirty="0" err="1">
                <a:latin typeface="Courier"/>
                <a:cs typeface="Courier"/>
              </a:rPr>
              <a:t>txt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 \*.</a:t>
            </a:r>
            <a:r>
              <a:rPr lang="de-DE" b="1" i="1" dirty="0" err="1">
                <a:latin typeface="Courier"/>
                <a:cs typeface="Courier"/>
              </a:rPr>
              <a:t>txt</a:t>
            </a:r>
            <a:endParaRPr lang="de-DE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en-US" dirty="0">
                <a:cs typeface="Courier"/>
              </a:rPr>
              <a:t>“*”</a:t>
            </a:r>
            <a:r>
              <a:rPr lang="de-DE" dirty="0">
                <a:cs typeface="Courier"/>
              </a:rPr>
              <a:t> </a:t>
            </a:r>
            <a:r>
              <a:rPr lang="en-US" dirty="0">
                <a:cs typeface="Courier"/>
              </a:rPr>
              <a:t>needs to be escaped with a “\”, because the expansion (replacement) of “*” is done by </a:t>
            </a:r>
            <a:r>
              <a:rPr lang="en-US" dirty="0" err="1">
                <a:cs typeface="Courier"/>
              </a:rPr>
              <a:t>git</a:t>
            </a:r>
            <a:r>
              <a:rPr lang="en-US" dirty="0">
                <a:cs typeface="Courier"/>
              </a:rPr>
              <a:t>, not the shell. </a:t>
            </a:r>
            <a:endParaRPr lang="en-US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986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Move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around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mv </a:t>
            </a:r>
            <a:r>
              <a:rPr lang="de-DE" b="1" i="1" dirty="0" err="1">
                <a:latin typeface="Courier"/>
                <a:cs typeface="Courier"/>
              </a:rPr>
              <a:t>blabla.txt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important.txt</a:t>
            </a:r>
            <a:endParaRPr lang="de-DE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Does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exactly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you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think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does</a:t>
            </a:r>
            <a:r>
              <a:rPr lang="de-DE" dirty="0">
                <a:cs typeface="Courier"/>
              </a:rPr>
              <a:t>. </a:t>
            </a:r>
            <a:r>
              <a:rPr lang="de-DE" dirty="0" err="1">
                <a:cs typeface="Courier"/>
              </a:rPr>
              <a:t>Could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replaced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by</a:t>
            </a:r>
            <a:r>
              <a:rPr lang="de-DE" dirty="0">
                <a:cs typeface="Courier"/>
              </a:rPr>
              <a:t> </a:t>
            </a:r>
            <a:r>
              <a:rPr lang="de-DE" b="1" i="1" dirty="0">
                <a:latin typeface="Courier"/>
                <a:cs typeface="Courier"/>
              </a:rPr>
              <a:t>mv</a:t>
            </a:r>
            <a:r>
              <a:rPr lang="de-DE" dirty="0">
                <a:cs typeface="Courier"/>
              </a:rPr>
              <a:t>, 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dirty="0">
                <a:cs typeface="Courier"/>
              </a:rPr>
              <a:t>, 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r>
              <a:rPr lang="de-DE" dirty="0">
                <a:cs typeface="Courier"/>
              </a:rPr>
              <a:t>; but 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mv </a:t>
            </a:r>
            <a:r>
              <a:rPr lang="de-DE" dirty="0" err="1">
                <a:cs typeface="Courier"/>
              </a:rPr>
              <a:t>keeps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history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intact</a:t>
            </a:r>
            <a:r>
              <a:rPr lang="de-DE" dirty="0">
                <a:cs typeface="Courier"/>
              </a:rPr>
              <a:t>.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4891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Exclude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8872" indent="0">
              <a:buNone/>
            </a:pPr>
            <a:r>
              <a:rPr lang="de-DE" dirty="0" err="1">
                <a:cs typeface="Courier"/>
              </a:rPr>
              <a:t>You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can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write</a:t>
            </a:r>
            <a:r>
              <a:rPr lang="de-DE" dirty="0">
                <a:cs typeface="Courier"/>
              </a:rPr>
              <a:t> a </a:t>
            </a:r>
            <a:r>
              <a:rPr lang="de-DE" b="1" i="1" dirty="0">
                <a:latin typeface="Courier"/>
                <a:cs typeface="Courier"/>
              </a:rPr>
              <a:t>.</a:t>
            </a:r>
            <a:r>
              <a:rPr lang="de-DE" b="1" i="1" dirty="0" err="1">
                <a:latin typeface="Courier"/>
                <a:cs typeface="Courier"/>
              </a:rPr>
              <a:t>gitignore</a:t>
            </a:r>
            <a:r>
              <a:rPr lang="de-DE" dirty="0">
                <a:latin typeface="+mj-lt"/>
                <a:cs typeface="Courier"/>
              </a:rPr>
              <a:t>-file </a:t>
            </a:r>
            <a:r>
              <a:rPr lang="de-DE" dirty="0">
                <a:cs typeface="Courier"/>
              </a:rPr>
              <a:t>in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same </a:t>
            </a:r>
            <a:r>
              <a:rPr lang="de-DE" dirty="0" err="1">
                <a:cs typeface="Courier"/>
              </a:rPr>
              <a:t>folder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contains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b="1" i="1" dirty="0">
                <a:latin typeface="Courier"/>
                <a:cs typeface="Courier"/>
              </a:rPr>
              <a:t>.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dirty="0">
                <a:cs typeface="Courier"/>
              </a:rPr>
              <a:t>-folder </a:t>
            </a:r>
            <a:r>
              <a:rPr lang="de-DE" dirty="0" err="1">
                <a:cs typeface="Courier"/>
              </a:rPr>
              <a:t>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specify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files</a:t>
            </a:r>
            <a:r>
              <a:rPr lang="de-DE" dirty="0">
                <a:cs typeface="Courier"/>
              </a:rPr>
              <a:t> NEVER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added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repository</a:t>
            </a:r>
            <a:r>
              <a:rPr lang="de-DE" dirty="0">
                <a:cs typeface="Courier"/>
              </a:rPr>
              <a:t>, e.g.:</a:t>
            </a: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</a:t>
            </a: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# </a:t>
            </a:r>
            <a:r>
              <a:rPr lang="de-DE" sz="2000" b="1" i="1" dirty="0" err="1">
                <a:latin typeface="Courier"/>
                <a:cs typeface="Courier"/>
              </a:rPr>
              <a:t>no</a:t>
            </a:r>
            <a:r>
              <a:rPr lang="de-DE" sz="2000" b="1" i="1" dirty="0">
                <a:latin typeface="Courier"/>
                <a:cs typeface="Courier"/>
              </a:rPr>
              <a:t> .a </a:t>
            </a:r>
            <a:r>
              <a:rPr lang="de-DE" sz="2000" b="1" i="1" dirty="0" err="1">
                <a:latin typeface="Courier"/>
                <a:cs typeface="Courier"/>
              </a:rPr>
              <a:t>files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</a:t>
            </a:r>
            <a:r>
              <a:rPr lang="mr-IN" sz="2000" b="1" i="1" dirty="0">
                <a:latin typeface="Courier"/>
                <a:cs typeface="Courier"/>
              </a:rPr>
              <a:t>*.a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# but do </a:t>
            </a:r>
            <a:r>
              <a:rPr lang="de-DE" sz="2000" b="1" i="1" dirty="0" err="1">
                <a:latin typeface="Courier"/>
                <a:cs typeface="Courier"/>
              </a:rPr>
              <a:t>track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lib.a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!</a:t>
            </a:r>
            <a:r>
              <a:rPr lang="de-DE" sz="2000" b="1" i="1" dirty="0" err="1">
                <a:latin typeface="Courier"/>
                <a:cs typeface="Courier"/>
              </a:rPr>
              <a:t>lib.a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# </a:t>
            </a:r>
            <a:r>
              <a:rPr lang="de-DE" sz="2000" b="1" i="1" dirty="0" err="1">
                <a:latin typeface="Courier"/>
                <a:cs typeface="Courier"/>
              </a:rPr>
              <a:t>ignore</a:t>
            </a:r>
            <a:r>
              <a:rPr lang="de-DE" sz="2000" b="1" i="1" dirty="0">
                <a:latin typeface="Courier"/>
                <a:cs typeface="Courier"/>
              </a:rPr>
              <a:t> all .</a:t>
            </a:r>
            <a:r>
              <a:rPr lang="de-DE" sz="2000" b="1" i="1" dirty="0" err="1">
                <a:latin typeface="Courier"/>
                <a:cs typeface="Courier"/>
              </a:rPr>
              <a:t>pdf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files</a:t>
            </a:r>
            <a:r>
              <a:rPr lang="de-DE" sz="2000" b="1" i="1" dirty="0">
                <a:latin typeface="Courier"/>
                <a:cs typeface="Courier"/>
              </a:rPr>
              <a:t> in </a:t>
            </a:r>
            <a:r>
              <a:rPr lang="de-DE" sz="2000" b="1" i="1" dirty="0" err="1">
                <a:latin typeface="Courier"/>
                <a:cs typeface="Courier"/>
              </a:rPr>
              <a:t>the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doc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      # </a:t>
            </a:r>
            <a:r>
              <a:rPr lang="de-DE" sz="2000" b="1" i="1" dirty="0" err="1">
                <a:latin typeface="Courier"/>
                <a:cs typeface="Courier"/>
              </a:rPr>
              <a:t>directory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and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subfolders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		</a:t>
            </a:r>
            <a:r>
              <a:rPr lang="mr-IN" sz="2000" b="1" i="1" dirty="0">
                <a:latin typeface="Courier"/>
                <a:cs typeface="Courier"/>
              </a:rPr>
              <a:t>doc/**/*.pdf</a:t>
            </a:r>
            <a:endParaRPr lang="de-DE" sz="2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sz="2000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/>
              <a:t>File </a:t>
            </a:r>
            <a:r>
              <a:rPr lang="de-DE" sz="1800" dirty="0" err="1"/>
              <a:t>operations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2097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 </a:t>
            </a:r>
            <a:r>
              <a:rPr lang="de-DE" dirty="0" err="1"/>
              <a:t>done</a:t>
            </a:r>
            <a:r>
              <a:rPr lang="de-DE" dirty="0"/>
              <a:t>???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700" dirty="0"/>
              <a:t>-- More </a:t>
            </a:r>
            <a:r>
              <a:rPr lang="de-DE" sz="2700" dirty="0" err="1"/>
              <a:t>information</a:t>
            </a:r>
            <a:endParaRPr lang="de-DE" sz="27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7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 </a:t>
            </a:r>
            <a:r>
              <a:rPr lang="de-DE" dirty="0" err="1"/>
              <a:t>changed</a:t>
            </a:r>
            <a:r>
              <a:rPr lang="de-DE" dirty="0"/>
              <a:t>, but not </a:t>
            </a:r>
            <a:r>
              <a:rPr lang="de-DE" dirty="0" err="1"/>
              <a:t>staged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diff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Gives</a:t>
            </a:r>
            <a:r>
              <a:rPr lang="de-DE" dirty="0">
                <a:cs typeface="Courier"/>
              </a:rPr>
              <a:t> </a:t>
            </a:r>
            <a:r>
              <a:rPr lang="en-US" dirty="0">
                <a:cs typeface="Courier"/>
              </a:rPr>
              <a:t>“diff-style” </a:t>
            </a:r>
            <a:r>
              <a:rPr lang="de-DE" dirty="0" err="1">
                <a:cs typeface="Courier"/>
              </a:rPr>
              <a:t>information</a:t>
            </a:r>
            <a:r>
              <a:rPr lang="de-DE" dirty="0">
                <a:cs typeface="Courier"/>
              </a:rPr>
              <a:t> on </a:t>
            </a:r>
            <a:r>
              <a:rPr lang="de-DE" dirty="0" err="1">
                <a:cs typeface="Courier"/>
              </a:rPr>
              <a:t>anything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been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done</a:t>
            </a:r>
            <a:r>
              <a:rPr lang="de-DE" dirty="0">
                <a:cs typeface="Courier"/>
              </a:rPr>
              <a:t>, but </a:t>
            </a:r>
            <a:r>
              <a:rPr lang="de-DE" dirty="0" err="1">
                <a:cs typeface="Courier"/>
              </a:rPr>
              <a:t>is</a:t>
            </a:r>
            <a:r>
              <a:rPr lang="de-DE" dirty="0">
                <a:cs typeface="Courier"/>
              </a:rPr>
              <a:t> not </a:t>
            </a:r>
            <a:r>
              <a:rPr lang="de-DE" dirty="0" err="1">
                <a:cs typeface="Courier"/>
              </a:rPr>
              <a:t>staged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committed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yet</a:t>
            </a:r>
            <a:r>
              <a:rPr lang="de-DE" dirty="0">
                <a:cs typeface="Courier"/>
              </a:rPr>
              <a:t>.</a:t>
            </a:r>
            <a:endParaRPr lang="de-DE" sz="3200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Getting</a:t>
            </a:r>
            <a:r>
              <a:rPr lang="de-DE" sz="1800" dirty="0"/>
              <a:t> </a:t>
            </a:r>
            <a:r>
              <a:rPr lang="de-DE" sz="1800" dirty="0" err="1"/>
              <a:t>information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729484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I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staged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diff</a:t>
            </a:r>
            <a:r>
              <a:rPr lang="de-DE" b="1" i="1" dirty="0">
                <a:latin typeface="Courier"/>
                <a:cs typeface="Courier"/>
              </a:rPr>
              <a:t> --</a:t>
            </a:r>
            <a:r>
              <a:rPr lang="de-DE" b="1" i="1" dirty="0" err="1">
                <a:latin typeface="Courier"/>
                <a:cs typeface="Courier"/>
              </a:rPr>
              <a:t>staged</a:t>
            </a:r>
            <a:r>
              <a:rPr lang="de-DE" b="1" i="1" dirty="0">
                <a:latin typeface="Courier"/>
                <a:cs typeface="Courier"/>
              </a:rPr>
              <a:t> (</a:t>
            </a:r>
            <a:r>
              <a:rPr lang="de-DE" b="1" i="1" dirty="0" err="1">
                <a:latin typeface="Courier"/>
                <a:cs typeface="Courier"/>
              </a:rPr>
              <a:t>or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cached</a:t>
            </a:r>
            <a:r>
              <a:rPr lang="de-DE" b="1" i="1" dirty="0">
                <a:latin typeface="Courier"/>
                <a:cs typeface="Courier"/>
              </a:rPr>
              <a:t>)</a:t>
            </a: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Gives</a:t>
            </a:r>
            <a:r>
              <a:rPr lang="de-DE" dirty="0">
                <a:cs typeface="Courier"/>
              </a:rPr>
              <a:t> </a:t>
            </a:r>
            <a:r>
              <a:rPr lang="en-US" dirty="0">
                <a:cs typeface="Courier"/>
              </a:rPr>
              <a:t>“diff-style” </a:t>
            </a:r>
            <a:r>
              <a:rPr lang="de-DE" dirty="0" err="1">
                <a:cs typeface="Courier"/>
              </a:rPr>
              <a:t>information</a:t>
            </a:r>
            <a:r>
              <a:rPr lang="de-DE" dirty="0">
                <a:cs typeface="Courier"/>
              </a:rPr>
              <a:t> on </a:t>
            </a:r>
            <a:r>
              <a:rPr lang="de-DE" dirty="0" err="1">
                <a:cs typeface="Courier"/>
              </a:rPr>
              <a:t>anything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been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done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staged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already</a:t>
            </a:r>
            <a:r>
              <a:rPr lang="de-DE" dirty="0">
                <a:cs typeface="Courier"/>
              </a:rPr>
              <a:t> (so </a:t>
            </a:r>
            <a:r>
              <a:rPr lang="de-DE" dirty="0" err="1">
                <a:cs typeface="Courier"/>
              </a:rPr>
              <a:t>about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be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committed</a:t>
            </a:r>
            <a:r>
              <a:rPr lang="de-DE" dirty="0">
                <a:cs typeface="Courier"/>
              </a:rPr>
              <a:t>).</a:t>
            </a:r>
            <a:endParaRPr lang="de-DE" sz="3200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Getting</a:t>
            </a:r>
            <a:r>
              <a:rPr lang="de-DE" sz="1800" dirty="0"/>
              <a:t> </a:t>
            </a:r>
            <a:r>
              <a:rPr lang="de-DE" sz="1800" dirty="0" err="1"/>
              <a:t>information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9512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Nicer</a:t>
            </a:r>
            <a:r>
              <a:rPr lang="de-DE" dirty="0"/>
              <a:t> </a:t>
            </a:r>
            <a:r>
              <a:rPr lang="de-DE" dirty="0" err="1"/>
              <a:t>diffs</a:t>
            </a:r>
            <a:r>
              <a:rPr lang="de-DE" dirty="0"/>
              <a:t>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difftool</a:t>
            </a:r>
            <a:r>
              <a:rPr lang="de-DE" b="1" i="1" dirty="0">
                <a:latin typeface="Courier"/>
                <a:cs typeface="Courier"/>
              </a:rPr>
              <a:t> (--</a:t>
            </a:r>
            <a:r>
              <a:rPr lang="de-DE" b="1" i="1" dirty="0" err="1">
                <a:latin typeface="Courier"/>
                <a:cs typeface="Courier"/>
              </a:rPr>
              <a:t>staged</a:t>
            </a:r>
            <a:r>
              <a:rPr lang="de-DE" b="1" i="1" dirty="0">
                <a:latin typeface="Courier"/>
                <a:cs typeface="Courier"/>
              </a:rPr>
              <a:t>)</a:t>
            </a: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Does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same </a:t>
            </a:r>
            <a:r>
              <a:rPr lang="de-DE" dirty="0" err="1">
                <a:cs typeface="Courier"/>
              </a:rPr>
              <a:t>as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git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diff</a:t>
            </a:r>
            <a:r>
              <a:rPr lang="de-DE" dirty="0">
                <a:cs typeface="Courier"/>
              </a:rPr>
              <a:t>, but </a:t>
            </a:r>
            <a:r>
              <a:rPr lang="de-DE" dirty="0" err="1">
                <a:cs typeface="Courier"/>
              </a:rPr>
              <a:t>displays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result</a:t>
            </a:r>
            <a:r>
              <a:rPr lang="de-DE" dirty="0">
                <a:cs typeface="Courier"/>
              </a:rPr>
              <a:t> in a </a:t>
            </a:r>
            <a:r>
              <a:rPr lang="de-DE" dirty="0" err="1">
                <a:cs typeface="Courier"/>
              </a:rPr>
              <a:t>diff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viewer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like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opendiff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vimdiff</a:t>
            </a:r>
            <a:r>
              <a:rPr lang="de-DE" dirty="0">
                <a:cs typeface="Courier"/>
              </a:rPr>
              <a:t>...</a:t>
            </a: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Getting</a:t>
            </a:r>
            <a:r>
              <a:rPr lang="de-DE" sz="1800" dirty="0"/>
              <a:t> </a:t>
            </a:r>
            <a:r>
              <a:rPr lang="de-DE" sz="1800" dirty="0" err="1"/>
              <a:t>information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06709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all?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cs typeface="Courier"/>
              </a:rPr>
              <a:t>Shows </a:t>
            </a:r>
            <a:r>
              <a:rPr lang="de-DE" dirty="0" err="1">
                <a:cs typeface="Courier"/>
              </a:rPr>
              <a:t>list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of</a:t>
            </a:r>
            <a:r>
              <a:rPr lang="de-DE" dirty="0">
                <a:cs typeface="Courier"/>
              </a:rPr>
              <a:t> all </a:t>
            </a:r>
            <a:r>
              <a:rPr lang="de-DE" dirty="0" err="1">
                <a:cs typeface="Courier"/>
              </a:rPr>
              <a:t>commits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including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author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date</a:t>
            </a:r>
            <a:r>
              <a:rPr lang="de-DE" dirty="0">
                <a:cs typeface="Courier"/>
              </a:rPr>
              <a:t>, </a:t>
            </a:r>
            <a:r>
              <a:rPr lang="de-DE" dirty="0" err="1">
                <a:cs typeface="Courier"/>
              </a:rPr>
              <a:t>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message</a:t>
            </a:r>
            <a:r>
              <a:rPr lang="de-DE" dirty="0">
                <a:cs typeface="Courier"/>
              </a:rPr>
              <a:t>. Try </a:t>
            </a:r>
            <a:r>
              <a:rPr lang="de-DE" dirty="0" err="1">
                <a:cs typeface="Courier"/>
              </a:rPr>
              <a:t>these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too</a:t>
            </a:r>
            <a:r>
              <a:rPr lang="de-DE" dirty="0">
                <a:cs typeface="Courier"/>
              </a:rPr>
              <a:t>:</a:t>
            </a: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 -2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p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 --</a:t>
            </a:r>
            <a:r>
              <a:rPr lang="de-DE" b="1" i="1" dirty="0" err="1">
                <a:latin typeface="Courier"/>
                <a:cs typeface="Courier"/>
              </a:rPr>
              <a:t>stat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 --</a:t>
            </a:r>
            <a:r>
              <a:rPr lang="de-DE" b="1" i="1" dirty="0" err="1">
                <a:latin typeface="Courier"/>
                <a:cs typeface="Courier"/>
              </a:rPr>
              <a:t>pretty</a:t>
            </a:r>
            <a:r>
              <a:rPr lang="de-DE" b="1" i="1" dirty="0">
                <a:latin typeface="Courier"/>
                <a:cs typeface="Courier"/>
              </a:rPr>
              <a:t>=</a:t>
            </a:r>
            <a:r>
              <a:rPr lang="de-DE" b="1" i="1" dirty="0" err="1">
                <a:latin typeface="Courier"/>
                <a:cs typeface="Courier"/>
              </a:rPr>
              <a:t>oneline</a:t>
            </a:r>
            <a:r>
              <a:rPr lang="de-DE" b="1" i="1" dirty="0">
                <a:latin typeface="Courier"/>
                <a:cs typeface="Courier"/>
              </a:rPr>
              <a:t> --graph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log --</a:t>
            </a:r>
            <a:r>
              <a:rPr lang="de-DE" b="1" i="1" dirty="0" err="1">
                <a:latin typeface="Courier"/>
                <a:cs typeface="Courier"/>
              </a:rPr>
              <a:t>since</a:t>
            </a:r>
            <a:r>
              <a:rPr lang="de-DE" b="1" i="1" dirty="0">
                <a:latin typeface="Courier"/>
                <a:cs typeface="Courier"/>
              </a:rPr>
              <a:t>=2.weeks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endParaRPr lang="de-DE" dirty="0"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-46228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Getting</a:t>
            </a:r>
            <a:r>
              <a:rPr lang="de-DE" sz="1800" dirty="0"/>
              <a:t> </a:t>
            </a:r>
            <a:r>
              <a:rPr lang="de-DE" sz="1800" dirty="0" err="1"/>
              <a:t>information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9901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how</a:t>
            </a:r>
            <a:r>
              <a:rPr lang="de-DE" dirty="0"/>
              <a:t>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it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000" dirty="0"/>
              <a:t>-- </a:t>
            </a:r>
            <a:r>
              <a:rPr lang="de-DE" sz="2000" dirty="0" err="1"/>
              <a:t>configuring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50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5600" y="2046514"/>
            <a:ext cx="8723086" cy="4354286"/>
          </a:xfrm>
        </p:spPr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 --global </a:t>
            </a:r>
            <a:r>
              <a:rPr lang="de-DE" b="1" i="1" dirty="0" err="1">
                <a:latin typeface="Courier"/>
                <a:cs typeface="Courier"/>
              </a:rPr>
              <a:t>core.editor</a:t>
            </a:r>
            <a:r>
              <a:rPr lang="de-DE" b="1" i="1" dirty="0">
                <a:latin typeface="Courier"/>
                <a:cs typeface="Courier"/>
              </a:rPr>
              <a:t> \ 		</a:t>
            </a:r>
            <a:r>
              <a:rPr lang="de-DE" b="1" i="1" dirty="0" err="1">
                <a:latin typeface="Courier"/>
                <a:cs typeface="Courier"/>
              </a:rPr>
              <a:t>vim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 --global </a:t>
            </a:r>
            <a:r>
              <a:rPr lang="de-DE" b="1" i="1" dirty="0" err="1">
                <a:latin typeface="Courier"/>
                <a:cs typeface="Courier"/>
              </a:rPr>
              <a:t>diff.tool</a:t>
            </a:r>
            <a:r>
              <a:rPr lang="de-DE" b="1" i="1" dirty="0">
                <a:latin typeface="Courier"/>
                <a:cs typeface="Courier"/>
              </a:rPr>
              <a:t> \ 		</a:t>
            </a:r>
            <a:r>
              <a:rPr lang="de-DE" b="1" i="1" dirty="0" err="1">
                <a:latin typeface="Courier"/>
                <a:cs typeface="Courier"/>
              </a:rPr>
              <a:t>vimdiff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global </a:t>
            </a:r>
            <a:r>
              <a:rPr lang="de-DE" b="1" i="1" dirty="0" err="1">
                <a:latin typeface="Courier"/>
                <a:cs typeface="Courier"/>
              </a:rPr>
              <a:t>merge.tool</a:t>
            </a:r>
            <a:r>
              <a:rPr lang="de-DE" b="1" i="1" dirty="0">
                <a:latin typeface="Courier"/>
                <a:cs typeface="Courier"/>
              </a:rPr>
              <a:t> \ 		</a:t>
            </a:r>
            <a:r>
              <a:rPr lang="de-DE" b="1" i="1" dirty="0" err="1">
                <a:latin typeface="Courier"/>
                <a:cs typeface="Courier"/>
              </a:rPr>
              <a:t>vimdiff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r>
              <a:rPr lang="de-DE" sz="2400" b="1" i="1" dirty="0" err="1">
                <a:latin typeface="Courier"/>
                <a:cs typeface="Courier"/>
              </a:rPr>
              <a:t>git</a:t>
            </a:r>
            <a:r>
              <a:rPr lang="de-DE" sz="2400" b="1" i="1" dirty="0">
                <a:latin typeface="Courier"/>
                <a:cs typeface="Courier"/>
              </a:rPr>
              <a:t> </a:t>
            </a:r>
            <a:r>
              <a:rPr lang="de-DE" sz="2400" b="1" i="1" dirty="0" err="1">
                <a:latin typeface="Courier"/>
                <a:cs typeface="Courier"/>
              </a:rPr>
              <a:t>config</a:t>
            </a:r>
            <a:r>
              <a:rPr lang="de-DE" sz="2400" b="1" i="1" dirty="0">
                <a:latin typeface="Courier"/>
                <a:cs typeface="Courier"/>
              </a:rPr>
              <a:t> --global </a:t>
            </a:r>
            <a:r>
              <a:rPr lang="de-DE" sz="2400" b="1" i="1" dirty="0" err="1">
                <a:latin typeface="Courier"/>
                <a:cs typeface="Courier"/>
              </a:rPr>
              <a:t>alias.mylog</a:t>
            </a:r>
            <a:r>
              <a:rPr lang="de-DE" sz="2400" b="1" i="1" dirty="0">
                <a:latin typeface="Courier"/>
                <a:cs typeface="Courier"/>
              </a:rPr>
              <a:t> \</a:t>
            </a:r>
          </a:p>
          <a:p>
            <a:pPr marL="457200" lvl="1" indent="0">
              <a:buNone/>
            </a:pPr>
            <a:r>
              <a:rPr lang="de-DE" sz="2000" b="1" i="1" dirty="0">
                <a:latin typeface="Courier"/>
                <a:cs typeface="Courier"/>
              </a:rPr>
              <a:t>		</a:t>
            </a:r>
            <a:r>
              <a:rPr lang="en-US" sz="2400" b="1" i="1" dirty="0">
                <a:latin typeface="Courier"/>
                <a:cs typeface="Courier"/>
              </a:rPr>
              <a:t>“log --</a:t>
            </a:r>
            <a:r>
              <a:rPr lang="en-US" sz="2400" b="1" i="1" dirty="0" err="1">
                <a:latin typeface="Courier"/>
                <a:cs typeface="Courier"/>
              </a:rPr>
              <a:t>oneline</a:t>
            </a:r>
            <a:r>
              <a:rPr lang="en-US" sz="2400" b="1" i="1" dirty="0">
                <a:latin typeface="Courier"/>
                <a:cs typeface="Courier"/>
              </a:rPr>
              <a:t> </a:t>
            </a:r>
            <a:r>
              <a:rPr lang="de-DE" sz="2400" b="1" i="1" dirty="0">
                <a:latin typeface="Courier"/>
                <a:cs typeface="Courier"/>
              </a:rPr>
              <a:t>--</a:t>
            </a:r>
            <a:r>
              <a:rPr lang="en-US" sz="2400" b="1" i="1" dirty="0">
                <a:latin typeface="Courier"/>
                <a:cs typeface="Courier"/>
              </a:rPr>
              <a:t>decorate </a:t>
            </a:r>
            <a:r>
              <a:rPr lang="de-DE" sz="2400" b="1" i="1" dirty="0">
                <a:latin typeface="Courier"/>
                <a:cs typeface="Courier"/>
              </a:rPr>
              <a:t>--</a:t>
            </a:r>
            <a:r>
              <a:rPr lang="en-US" sz="2400" b="1" i="1" dirty="0">
                <a:latin typeface="Courier"/>
                <a:cs typeface="Courier"/>
              </a:rPr>
              <a:t>graph”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Configuring</a:t>
            </a:r>
            <a:r>
              <a:rPr lang="de-DE" sz="1800" dirty="0"/>
              <a:t> </a:t>
            </a:r>
            <a:r>
              <a:rPr lang="de-DE" sz="1800" dirty="0" err="1"/>
              <a:t>git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230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1.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basics</a:t>
            </a:r>
            <a:br>
              <a:rPr lang="de-DE" dirty="0"/>
            </a:br>
            <a:r>
              <a:rPr lang="de-DE" dirty="0"/>
              <a:t>				</a:t>
            </a:r>
            <a:r>
              <a:rPr lang="de-DE" sz="2200" dirty="0"/>
              <a:t>--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stuff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should</a:t>
            </a:r>
            <a:r>
              <a:rPr lang="de-DE" sz="2200" dirty="0"/>
              <a:t> </a:t>
            </a:r>
            <a:r>
              <a:rPr lang="de-DE" sz="2200" dirty="0" err="1"/>
              <a:t>remember</a:t>
            </a:r>
            <a:endParaRPr lang="de-DE" sz="22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461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Getting</a:t>
            </a:r>
            <a:r>
              <a:rPr lang="de-DE" dirty="0"/>
              <a:t> in </a:t>
            </a:r>
            <a:r>
              <a:rPr lang="de-DE" dirty="0" err="1"/>
              <a:t>sync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000" dirty="0"/>
              <a:t>-- </a:t>
            </a:r>
            <a:r>
              <a:rPr lang="de-DE" sz="2000" dirty="0" err="1"/>
              <a:t>synchronizing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a </a:t>
            </a:r>
            <a:r>
              <a:rPr lang="de-DE" sz="2000" dirty="0" err="1"/>
              <a:t>server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3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Clone</a:t>
            </a:r>
            <a:r>
              <a:rPr lang="de-DE" dirty="0"/>
              <a:t> a server-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clone</a:t>
            </a:r>
            <a:r>
              <a:rPr lang="de-DE" sz="2800" b="1" i="1" dirty="0">
                <a:latin typeface="Courier"/>
                <a:cs typeface="Courier"/>
              </a:rPr>
              <a:t> --</a:t>
            </a:r>
            <a:r>
              <a:rPr lang="de-DE" sz="2800" b="1" i="1" dirty="0" err="1">
                <a:latin typeface="Courier"/>
                <a:cs typeface="Courier"/>
              </a:rPr>
              <a:t>username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dbarbi</a:t>
            </a:r>
            <a:r>
              <a:rPr lang="de-DE" sz="2800" b="1" i="1" dirty="0">
                <a:latin typeface="Courier"/>
                <a:cs typeface="Courier"/>
              </a:rPr>
              <a:t> https://</a:t>
            </a:r>
            <a:r>
              <a:rPr lang="de-DE" sz="2800" b="1" i="1" dirty="0" err="1">
                <a:latin typeface="Courier"/>
                <a:cs typeface="Courier"/>
              </a:rPr>
              <a:t>url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of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your</a:t>
            </a:r>
            <a:r>
              <a:rPr lang="de-DE" sz="2800" b="1" i="1" dirty="0">
                <a:latin typeface="Courier"/>
                <a:cs typeface="Courier"/>
              </a:rPr>
              <a:t>-project </a:t>
            </a:r>
            <a:r>
              <a:rPr lang="de-DE" sz="2800" b="1" i="1" dirty="0" err="1">
                <a:latin typeface="Courier"/>
                <a:cs typeface="Courier"/>
              </a:rPr>
              <a:t>myfolder</a:t>
            </a:r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(all </a:t>
            </a:r>
            <a:r>
              <a:rPr lang="de-DE" dirty="0" err="1"/>
              <a:t>revisions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cpoy</a:t>
            </a:r>
            <a:r>
              <a:rPr lang="en-US" dirty="0"/>
              <a:t>,  working directory = master/HEAD.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Servers are called “remotes”.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1785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Connecting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remote </a:t>
            </a:r>
            <a:r>
              <a:rPr lang="de-DE" sz="2800" b="1" i="1" dirty="0" err="1">
                <a:latin typeface="Courier"/>
                <a:cs typeface="Courier"/>
              </a:rPr>
              <a:t>add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origin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>
                <a:latin typeface="Courier"/>
                <a:cs typeface="Courier"/>
                <a:hlinkClick r:id="rId2"/>
              </a:rPr>
              <a:t>https://</a:t>
            </a:r>
            <a:r>
              <a:rPr lang="de-DE" sz="2800" b="1" i="1" dirty="0" err="1">
                <a:latin typeface="Courier"/>
                <a:cs typeface="Courier"/>
              </a:rPr>
              <a:t>url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to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your</a:t>
            </a:r>
            <a:r>
              <a:rPr lang="de-DE" sz="2800" b="1" i="1" dirty="0">
                <a:latin typeface="Courier"/>
                <a:cs typeface="Courier"/>
              </a:rPr>
              <a:t>-project</a:t>
            </a:r>
          </a:p>
          <a:p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Identifies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(all </a:t>
            </a:r>
            <a:r>
              <a:rPr lang="de-DE" dirty="0" err="1"/>
              <a:t>revisions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remote </a:t>
            </a:r>
            <a:r>
              <a:rPr lang="de-DE" dirty="0" err="1"/>
              <a:t>repository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exchanged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2676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remote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fetch</a:t>
            </a:r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, </a:t>
            </a:r>
            <a:r>
              <a:rPr lang="de-DE" dirty="0" err="1"/>
              <a:t>gathers</a:t>
            </a:r>
            <a:r>
              <a:rPr lang="de-DE" dirty="0"/>
              <a:t> all </a:t>
            </a:r>
            <a:r>
              <a:rPr lang="de-DE" dirty="0" err="1"/>
              <a:t>changes</a:t>
            </a:r>
            <a:r>
              <a:rPr lang="de-DE" dirty="0"/>
              <a:t> on all </a:t>
            </a:r>
            <a:r>
              <a:rPr lang="de-DE" dirty="0" err="1"/>
              <a:t>branches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remote, but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-&gt;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remains</a:t>
            </a:r>
            <a:r>
              <a:rPr lang="de-DE" dirty="0"/>
              <a:t> </a:t>
            </a:r>
            <a:r>
              <a:rPr lang="de-DE" dirty="0" err="1"/>
              <a:t>unchanged</a:t>
            </a:r>
            <a:r>
              <a:rPr lang="de-DE" dirty="0"/>
              <a:t>.</a:t>
            </a: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23956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merge</a:t>
            </a:r>
            <a:r>
              <a:rPr lang="de-DE" sz="2800" b="1" i="1" dirty="0">
                <a:latin typeface="Courier"/>
                <a:cs typeface="Courier"/>
              </a:rPr>
              <a:t> FETCH_HEAD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/>
              <a:t>Takes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</a:p>
          <a:p>
            <a:pPr marL="118872" indent="0">
              <a:buNone/>
            </a:pP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fetch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.</a:t>
            </a: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73253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Pulling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remote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pull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, </a:t>
            </a:r>
            <a:r>
              <a:rPr lang="de-DE" dirty="0" err="1"/>
              <a:t>gathers</a:t>
            </a:r>
            <a:r>
              <a:rPr lang="de-DE" dirty="0"/>
              <a:t> all </a:t>
            </a:r>
            <a:r>
              <a:rPr lang="de-DE" dirty="0" err="1"/>
              <a:t>changes</a:t>
            </a:r>
            <a:r>
              <a:rPr lang="de-DE" dirty="0"/>
              <a:t> on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-&gt;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will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!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  </a:t>
            </a:r>
            <a:r>
              <a:rPr lang="de-DE" sz="2000" b="1" i="1" dirty="0">
                <a:latin typeface="Courier"/>
                <a:cs typeface="Courier"/>
                <a:sym typeface="Wingdings"/>
              </a:rPr>
              <a:t>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git</a:t>
            </a:r>
            <a:r>
              <a:rPr lang="de-DE" sz="2000" b="1" i="1" dirty="0">
                <a:latin typeface="Courier"/>
                <a:cs typeface="Courier"/>
              </a:rPr>
              <a:t> pull = </a:t>
            </a:r>
            <a:r>
              <a:rPr lang="de-DE" sz="2000" b="1" i="1" dirty="0" err="1">
                <a:latin typeface="Courier"/>
                <a:cs typeface="Courier"/>
              </a:rPr>
              <a:t>git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fetch</a:t>
            </a:r>
            <a:r>
              <a:rPr lang="de-DE" sz="2000" b="1" i="1" dirty="0">
                <a:latin typeface="Courier"/>
                <a:cs typeface="Courier"/>
              </a:rPr>
              <a:t>; </a:t>
            </a:r>
            <a:r>
              <a:rPr lang="de-DE" sz="2000" b="1" i="1" dirty="0" err="1">
                <a:latin typeface="Courier"/>
                <a:cs typeface="Courier"/>
              </a:rPr>
              <a:t>git</a:t>
            </a:r>
            <a:r>
              <a:rPr lang="de-DE" sz="2000" b="1" i="1" dirty="0">
                <a:latin typeface="Courier"/>
                <a:cs typeface="Courier"/>
              </a:rPr>
              <a:t> </a:t>
            </a:r>
            <a:r>
              <a:rPr lang="de-DE" sz="2000" b="1" i="1" dirty="0" err="1">
                <a:latin typeface="Courier"/>
                <a:cs typeface="Courier"/>
              </a:rPr>
              <a:t>merge</a:t>
            </a:r>
            <a:r>
              <a:rPr lang="de-DE" sz="2000" b="1" i="1" dirty="0">
                <a:latin typeface="Courier"/>
                <a:cs typeface="Courier"/>
              </a:rPr>
              <a:t> FETCH_HEAD</a:t>
            </a: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815560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remote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push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, </a:t>
            </a:r>
            <a:r>
              <a:rPr lang="de-DE" dirty="0" err="1"/>
              <a:t>sends</a:t>
            </a:r>
            <a:r>
              <a:rPr lang="de-DE" dirty="0"/>
              <a:t> all </a:t>
            </a:r>
            <a:r>
              <a:rPr lang="de-DE" dirty="0" err="1"/>
              <a:t>changes</a:t>
            </a:r>
            <a:r>
              <a:rPr lang="de-DE" dirty="0"/>
              <a:t>.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newest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!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/>
              <a:t>(</a:t>
            </a:r>
            <a:r>
              <a:rPr lang="de-DE" dirty="0" err="1"/>
              <a:t>Otherwise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i="1" dirty="0">
                <a:latin typeface="Courier"/>
                <a:cs typeface="Courier"/>
              </a:rPr>
              <a:t>pull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b="1" i="1" dirty="0">
                <a:latin typeface="Courier"/>
                <a:cs typeface="Courier"/>
              </a:rPr>
              <a:t>push</a:t>
            </a:r>
            <a:r>
              <a:rPr lang="de-DE" dirty="0"/>
              <a:t>.) </a:t>
            </a:r>
          </a:p>
          <a:p>
            <a:pPr marL="118872" indent="0">
              <a:buNone/>
            </a:pPr>
            <a:r>
              <a:rPr lang="de-DE" sz="2000" b="1" i="1" dirty="0">
                <a:latin typeface="Courier"/>
                <a:cs typeface="Courier"/>
              </a:rPr>
              <a:t> 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0973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remote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de-DE" dirty="0" err="1"/>
              <a:t>If</a:t>
            </a:r>
            <a:r>
              <a:rPr lang="de-DE" dirty="0"/>
              <a:t> „</a:t>
            </a:r>
            <a:r>
              <a:rPr lang="de-DE" dirty="0" err="1"/>
              <a:t>master</a:t>
            </a:r>
            <a:r>
              <a:rPr lang="de-DE" dirty="0"/>
              <a:t>“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server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marL="118872" indent="0">
              <a:buNone/>
            </a:pPr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all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once</a:t>
            </a:r>
            <a:r>
              <a:rPr lang="de-DE" dirty="0">
                <a:cs typeface="Courier"/>
              </a:rPr>
              <a:t>. </a:t>
            </a:r>
            <a:r>
              <a:rPr lang="de-DE" dirty="0" err="1">
                <a:cs typeface="Courier"/>
              </a:rPr>
              <a:t>That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sets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up</a:t>
            </a:r>
            <a:r>
              <a:rPr lang="de-DE" dirty="0">
                <a:cs typeface="Courier"/>
              </a:rPr>
              <a:t> „</a:t>
            </a:r>
            <a:r>
              <a:rPr lang="de-DE" dirty="0" err="1">
                <a:cs typeface="Courier"/>
              </a:rPr>
              <a:t>master</a:t>
            </a:r>
            <a:r>
              <a:rPr lang="de-DE" dirty="0">
                <a:cs typeface="Courier"/>
              </a:rPr>
              <a:t>“ on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remote </a:t>
            </a:r>
            <a:r>
              <a:rPr lang="de-DE" dirty="0" err="1">
                <a:cs typeface="Courier"/>
              </a:rPr>
              <a:t>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pushes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your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working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copy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it.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94644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remotes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remote -v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/>
              <a:t>Shows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remote </a:t>
            </a:r>
            <a:r>
              <a:rPr lang="de-DE" dirty="0" err="1"/>
              <a:t>servers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sync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). </a:t>
            </a: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swrepo1.awi.de,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en-US" dirty="0"/>
              <a:t>“origin”. </a:t>
            </a: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56244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on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remotes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remote </a:t>
            </a:r>
            <a:r>
              <a:rPr lang="de-DE" sz="2800" b="1" i="1" dirty="0" err="1">
                <a:latin typeface="Courier"/>
                <a:cs typeface="Courier"/>
              </a:rPr>
              <a:t>show</a:t>
            </a:r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remote,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pull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).</a:t>
            </a:r>
          </a:p>
          <a:p>
            <a:pPr marL="118872" indent="0">
              <a:buNone/>
            </a:pPr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branch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Synchronizing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a </a:t>
            </a:r>
            <a:r>
              <a:rPr lang="de-DE" sz="1800" dirty="0" err="1"/>
              <a:t>server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8417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76572" y="17562"/>
            <a:ext cx="2402114" cy="403352"/>
          </a:xfrm>
        </p:spPr>
        <p:txBody>
          <a:bodyPr>
            <a:normAutofit/>
          </a:bodyPr>
          <a:lstStyle/>
          <a:p>
            <a:pPr algn="r"/>
            <a:r>
              <a:rPr lang="de-DE" sz="1800" dirty="0" err="1"/>
              <a:t>git</a:t>
            </a:r>
            <a:r>
              <a:rPr lang="de-DE" sz="1800" dirty="0"/>
              <a:t> </a:t>
            </a:r>
            <a:r>
              <a:rPr lang="de-DE" sz="1800" dirty="0" err="1"/>
              <a:t>basics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" y="1775191"/>
            <a:ext cx="8861778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de-DE" dirty="0" err="1">
                <a:cs typeface="Courier"/>
              </a:rPr>
              <a:t>git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has</a:t>
            </a:r>
            <a:r>
              <a:rPr lang="de-DE" dirty="0">
                <a:cs typeface="Courier"/>
              </a:rPr>
              <a:t> a </a:t>
            </a:r>
            <a:r>
              <a:rPr lang="de-DE" dirty="0" err="1">
                <a:cs typeface="Courier"/>
              </a:rPr>
              <a:t>nice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command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line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help</a:t>
            </a:r>
            <a:r>
              <a:rPr lang="de-DE" dirty="0">
                <a:cs typeface="Courier"/>
              </a:rPr>
              <a:t>: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help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help</a:t>
            </a:r>
            <a:r>
              <a:rPr lang="de-DE" b="1" i="1" dirty="0">
                <a:latin typeface="Courier"/>
                <a:cs typeface="Courier"/>
              </a:rPr>
              <a:t> [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rm</a:t>
            </a:r>
            <a:r>
              <a:rPr lang="de-DE" b="1" i="1" dirty="0">
                <a:latin typeface="Courier"/>
                <a:cs typeface="Courier"/>
              </a:rPr>
              <a:t>/...] </a:t>
            </a: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>
                <a:cs typeface="Courier"/>
              </a:rPr>
              <a:t>Gives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some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hints</a:t>
            </a:r>
            <a:r>
              <a:rPr lang="de-DE" dirty="0">
                <a:cs typeface="Courier"/>
              </a:rPr>
              <a:t> on </a:t>
            </a:r>
            <a:r>
              <a:rPr lang="de-DE" dirty="0" err="1">
                <a:cs typeface="Courier"/>
              </a:rPr>
              <a:t>how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use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the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commands</a:t>
            </a:r>
            <a:r>
              <a:rPr lang="de-DE" dirty="0">
                <a:cs typeface="Courier"/>
              </a:rPr>
              <a:t>, on </a:t>
            </a:r>
            <a:r>
              <a:rPr lang="de-DE" dirty="0" err="1">
                <a:cs typeface="Courier"/>
              </a:rPr>
              <a:t>available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flags</a:t>
            </a:r>
            <a:r>
              <a:rPr lang="de-DE" dirty="0">
                <a:cs typeface="Courier"/>
              </a:rPr>
              <a:t>,...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09600" y="307848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de-DE"/>
              <a:t>git command line help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19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6. 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truth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000" dirty="0"/>
              <a:t>-- </a:t>
            </a:r>
            <a:r>
              <a:rPr lang="de-DE" sz="2000" dirty="0" err="1"/>
              <a:t>branching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merging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5366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branch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testing</a:t>
            </a:r>
            <a:endParaRPr lang="de-DE" sz="2800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Creates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en-US" dirty="0"/>
              <a:t>“testing”</a:t>
            </a:r>
            <a:r>
              <a:rPr lang="de-DE" dirty="0"/>
              <a:t>), but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.</a:t>
            </a:r>
          </a:p>
          <a:p>
            <a:pPr marL="118872" indent="0">
              <a:buNone/>
            </a:pPr>
            <a:r>
              <a:rPr lang="de-DE" dirty="0"/>
              <a:t>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POINTER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revision</a:t>
            </a:r>
            <a:r>
              <a:rPr lang="de-DE" dirty="0"/>
              <a:t>! Other </a:t>
            </a:r>
            <a:r>
              <a:rPr lang="de-DE" dirty="0" err="1"/>
              <a:t>pointers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HEAD, </a:t>
            </a:r>
            <a:r>
              <a:rPr lang="de-DE" dirty="0" err="1"/>
              <a:t>master</a:t>
            </a:r>
            <a:r>
              <a:rPr lang="de-DE" dirty="0"/>
              <a:t>, FETCH_HEAD,...</a:t>
            </a: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219828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 fontScale="92500" lnSpcReduction="10000"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checkout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testing</a:t>
            </a:r>
            <a:endParaRPr lang="de-DE" sz="2800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/>
              <a:t>Switches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, so </a:t>
            </a:r>
            <a:r>
              <a:rPr lang="de-DE" dirty="0" err="1"/>
              <a:t>afterwards</a:t>
            </a:r>
            <a:r>
              <a:rPr lang="de-DE" dirty="0"/>
              <a:t>:</a:t>
            </a:r>
          </a:p>
          <a:p>
            <a:pPr marL="118872" indent="0">
              <a:buNone/>
            </a:pPr>
            <a:r>
              <a:rPr lang="de-DE" dirty="0"/>
              <a:t>HEAD </a:t>
            </a:r>
            <a:r>
              <a:rPr lang="de-DE" dirty="0">
                <a:sym typeface="Wingdings"/>
              </a:rPr>
              <a:t> </a:t>
            </a:r>
            <a:r>
              <a:rPr lang="de-DE" dirty="0" err="1">
                <a:sym typeface="Wingdings"/>
              </a:rPr>
              <a:t>testing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b="1" dirty="0">
                <a:sym typeface="Wingdings"/>
              </a:rPr>
              <a:t>In </a:t>
            </a:r>
            <a:r>
              <a:rPr lang="de-DE" b="1" dirty="0" err="1">
                <a:sym typeface="Wingdings"/>
              </a:rPr>
              <a:t>general</a:t>
            </a:r>
            <a:r>
              <a:rPr lang="de-DE" b="1" dirty="0">
                <a:sym typeface="Wingdings"/>
              </a:rPr>
              <a:t>, </a:t>
            </a:r>
            <a:r>
              <a:rPr lang="de-DE" b="1" dirty="0" err="1">
                <a:sym typeface="Wingdings"/>
              </a:rPr>
              <a:t>that</a:t>
            </a:r>
            <a:r>
              <a:rPr lang="de-DE" b="1" dirty="0">
                <a:sym typeface="Wingdings"/>
              </a:rPr>
              <a:t> will </a:t>
            </a:r>
            <a:r>
              <a:rPr lang="de-DE" b="1" dirty="0" err="1">
                <a:sym typeface="Wingdings"/>
              </a:rPr>
              <a:t>change</a:t>
            </a:r>
            <a:r>
              <a:rPr lang="de-DE" b="1" dirty="0">
                <a:sym typeface="Wingdings"/>
              </a:rPr>
              <a:t> </a:t>
            </a:r>
            <a:r>
              <a:rPr lang="de-DE" b="1" dirty="0" err="1">
                <a:sym typeface="Wingdings"/>
              </a:rPr>
              <a:t>your</a:t>
            </a:r>
            <a:r>
              <a:rPr lang="de-DE" b="1" dirty="0">
                <a:sym typeface="Wingdings"/>
              </a:rPr>
              <a:t> </a:t>
            </a:r>
            <a:r>
              <a:rPr lang="de-DE" b="1" dirty="0" err="1">
                <a:sym typeface="Wingdings"/>
              </a:rPr>
              <a:t>files</a:t>
            </a:r>
            <a:r>
              <a:rPr lang="de-DE" b="1" dirty="0">
                <a:sym typeface="Wingdings"/>
              </a:rPr>
              <a:t>!!!</a:t>
            </a:r>
          </a:p>
          <a:p>
            <a:pPr marL="118872" indent="0">
              <a:buNone/>
            </a:pPr>
            <a:endParaRPr lang="de-DE" b="1" dirty="0"/>
          </a:p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checkout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mr-IN" sz="2800" b="1" i="1" dirty="0">
                <a:latin typeface="Courier"/>
                <a:cs typeface="Courier"/>
              </a:rPr>
              <a:t>–</a:t>
            </a:r>
            <a:r>
              <a:rPr lang="de-DE" sz="2800" b="1" i="1" dirty="0">
                <a:latin typeface="Courier"/>
                <a:cs typeface="Courier"/>
              </a:rPr>
              <a:t>b testing2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testing2,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it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726372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am I on?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branch</a:t>
            </a:r>
            <a:endParaRPr lang="de-DE" sz="2800" b="1" i="1" dirty="0">
              <a:latin typeface="Courier"/>
              <a:cs typeface="Courier"/>
            </a:endParaRP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/>
              <a:t>Shows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dirty="0">
              <a:sym typeface="Wingdings"/>
            </a:endParaRPr>
          </a:p>
          <a:p>
            <a:pPr marL="118872" indent="0">
              <a:buNone/>
            </a:pP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8471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another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checkout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testing</a:t>
            </a:r>
            <a:endParaRPr lang="de-DE" b="1" dirty="0"/>
          </a:p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merge</a:t>
            </a:r>
            <a:r>
              <a:rPr lang="de-DE" sz="2800" b="1" i="1" dirty="0">
                <a:latin typeface="Courier"/>
                <a:cs typeface="Courier"/>
              </a:rPr>
              <a:t> testing2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merges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) all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testing2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455823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Sharing a </a:t>
            </a:r>
            <a:r>
              <a:rPr lang="de-DE" dirty="0" err="1"/>
              <a:t>branch</a:t>
            </a:r>
            <a:r>
              <a:rPr lang="de-DE" dirty="0"/>
              <a:t> on a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 fontScale="92500" lnSpcReduction="10000"/>
          </a:bodyPr>
          <a:lstStyle/>
          <a:p>
            <a:r>
              <a:rPr lang="de-DE" sz="3000" b="1" i="1" dirty="0" err="1">
                <a:latin typeface="Courier"/>
                <a:cs typeface="Courier"/>
              </a:rPr>
              <a:t>git</a:t>
            </a:r>
            <a:r>
              <a:rPr lang="de-DE" sz="3000" b="1" i="1" dirty="0">
                <a:latin typeface="Courier"/>
                <a:cs typeface="Courier"/>
              </a:rPr>
              <a:t> push </a:t>
            </a:r>
            <a:r>
              <a:rPr lang="de-DE" sz="3000" b="1" i="1" dirty="0" err="1">
                <a:latin typeface="Courier"/>
                <a:cs typeface="Courier"/>
              </a:rPr>
              <a:t>origin</a:t>
            </a:r>
            <a:r>
              <a:rPr lang="de-DE" sz="3000" b="1" i="1" dirty="0">
                <a:latin typeface="Courier"/>
                <a:cs typeface="Courier"/>
              </a:rPr>
              <a:t> </a:t>
            </a:r>
            <a:r>
              <a:rPr lang="de-DE" sz="3000" b="1" i="1" dirty="0" err="1">
                <a:latin typeface="Courier"/>
                <a:cs typeface="Courier"/>
              </a:rPr>
              <a:t>testing</a:t>
            </a:r>
            <a:endParaRPr lang="de-DE" sz="3000" b="1" dirty="0"/>
          </a:p>
          <a:p>
            <a:endParaRPr lang="de-DE" sz="3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3000" dirty="0"/>
              <a:t>Push a </a:t>
            </a:r>
            <a:r>
              <a:rPr lang="de-DE" sz="3000" dirty="0" err="1"/>
              <a:t>branch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a </a:t>
            </a:r>
            <a:r>
              <a:rPr lang="de-DE" sz="3000" dirty="0" err="1"/>
              <a:t>server</a:t>
            </a:r>
            <a:r>
              <a:rPr lang="de-DE" sz="3000" dirty="0"/>
              <a:t>. </a:t>
            </a:r>
            <a:r>
              <a:rPr lang="de-DE" sz="3000" dirty="0" err="1"/>
              <a:t>Doesn‘t</a:t>
            </a:r>
            <a:r>
              <a:rPr lang="de-DE" sz="3000" dirty="0"/>
              <a:t> happen </a:t>
            </a:r>
            <a:r>
              <a:rPr lang="de-DE" sz="3000" dirty="0" err="1"/>
              <a:t>automatically</a:t>
            </a:r>
            <a:r>
              <a:rPr lang="de-DE" sz="3000" dirty="0"/>
              <a:t> </a:t>
            </a:r>
            <a:r>
              <a:rPr lang="mr-IN" sz="3000" dirty="0"/>
              <a:t>–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can</a:t>
            </a:r>
            <a:r>
              <a:rPr lang="de-DE" sz="3000" dirty="0"/>
              <a:t> </a:t>
            </a:r>
            <a:r>
              <a:rPr lang="de-DE" sz="3000" dirty="0" err="1"/>
              <a:t>keep</a:t>
            </a:r>
            <a:r>
              <a:rPr lang="de-DE" sz="3000" dirty="0"/>
              <a:t> private </a:t>
            </a:r>
            <a:r>
              <a:rPr lang="de-DE" sz="3000" dirty="0" err="1"/>
              <a:t>branches</a:t>
            </a:r>
            <a:r>
              <a:rPr lang="de-DE" sz="3000" dirty="0"/>
              <a:t> </a:t>
            </a:r>
            <a:r>
              <a:rPr lang="de-DE" sz="3000" dirty="0" err="1"/>
              <a:t>for</a:t>
            </a:r>
            <a:r>
              <a:rPr lang="de-DE" sz="3000" dirty="0"/>
              <a:t> </a:t>
            </a:r>
            <a:r>
              <a:rPr lang="de-DE" sz="3000" dirty="0" err="1"/>
              <a:t>temporary</a:t>
            </a:r>
            <a:r>
              <a:rPr lang="de-DE" sz="3000" dirty="0"/>
              <a:t> </a:t>
            </a:r>
            <a:r>
              <a:rPr lang="de-DE" sz="3000" dirty="0" err="1"/>
              <a:t>work</a:t>
            </a:r>
            <a:r>
              <a:rPr lang="de-DE" sz="3000" dirty="0"/>
              <a:t>. </a:t>
            </a:r>
          </a:p>
          <a:p>
            <a:pPr marL="118872" indent="0">
              <a:buNone/>
            </a:pPr>
            <a:endParaRPr lang="de-DE" dirty="0"/>
          </a:p>
          <a:p>
            <a:r>
              <a:rPr lang="de-DE" sz="3000" b="1" i="1" dirty="0" err="1">
                <a:latin typeface="Courier"/>
                <a:cs typeface="Courier"/>
              </a:rPr>
              <a:t>git</a:t>
            </a:r>
            <a:r>
              <a:rPr lang="de-DE" sz="3000" b="1" i="1" dirty="0">
                <a:latin typeface="Courier"/>
                <a:cs typeface="Courier"/>
              </a:rPr>
              <a:t> push </a:t>
            </a:r>
            <a:r>
              <a:rPr lang="mr-IN" sz="3000" b="1" i="1" dirty="0">
                <a:latin typeface="Courier"/>
                <a:cs typeface="Courier"/>
              </a:rPr>
              <a:t>–</a:t>
            </a:r>
            <a:r>
              <a:rPr lang="de-DE" sz="3000" b="1" i="1" dirty="0" err="1">
                <a:latin typeface="Courier"/>
                <a:cs typeface="Courier"/>
              </a:rPr>
              <a:t>u</a:t>
            </a:r>
            <a:r>
              <a:rPr lang="de-DE" sz="3000" b="1" i="1" dirty="0">
                <a:latin typeface="Courier"/>
                <a:cs typeface="Courier"/>
              </a:rPr>
              <a:t> </a:t>
            </a:r>
            <a:r>
              <a:rPr lang="de-DE" sz="3000" b="1" i="1" dirty="0" err="1">
                <a:latin typeface="Courier"/>
                <a:cs typeface="Courier"/>
              </a:rPr>
              <a:t>origin</a:t>
            </a:r>
            <a:r>
              <a:rPr lang="de-DE" sz="3000" b="1" i="1" dirty="0">
                <a:latin typeface="Courier"/>
                <a:cs typeface="Courier"/>
              </a:rPr>
              <a:t> </a:t>
            </a:r>
            <a:r>
              <a:rPr lang="de-DE" sz="3000" b="1" i="1" dirty="0" err="1">
                <a:latin typeface="Courier"/>
                <a:cs typeface="Courier"/>
              </a:rPr>
              <a:t>testing</a:t>
            </a:r>
            <a:endParaRPr lang="de-DE" sz="3000" b="1" i="1" dirty="0">
              <a:latin typeface="Courier"/>
              <a:cs typeface="Courier"/>
            </a:endParaRPr>
          </a:p>
          <a:p>
            <a:endParaRPr lang="de-DE" sz="30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sz="3000" dirty="0">
                <a:cs typeface="Courier"/>
              </a:rPr>
              <a:t>Even </a:t>
            </a:r>
            <a:r>
              <a:rPr lang="de-DE" sz="3000" dirty="0" err="1">
                <a:cs typeface="Courier"/>
              </a:rPr>
              <a:t>better</a:t>
            </a:r>
            <a:r>
              <a:rPr lang="de-DE" sz="3000" dirty="0">
                <a:cs typeface="Courier"/>
              </a:rPr>
              <a:t> </a:t>
            </a:r>
            <a:r>
              <a:rPr lang="mr-IN" sz="3000" dirty="0">
                <a:cs typeface="Courier"/>
              </a:rPr>
              <a:t>–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local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and</a:t>
            </a:r>
            <a:r>
              <a:rPr lang="de-DE" sz="3000" dirty="0">
                <a:cs typeface="Courier"/>
              </a:rPr>
              <a:t> remote </a:t>
            </a:r>
            <a:r>
              <a:rPr lang="de-DE" sz="3000" dirty="0" err="1">
                <a:cs typeface="Courier"/>
              </a:rPr>
              <a:t>branch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keep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connected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for</a:t>
            </a:r>
            <a:r>
              <a:rPr lang="de-DE" sz="3000" dirty="0">
                <a:cs typeface="Courier"/>
              </a:rPr>
              <a:t> </a:t>
            </a:r>
            <a:r>
              <a:rPr lang="de-DE" sz="3000" dirty="0" err="1">
                <a:cs typeface="Courier"/>
              </a:rPr>
              <a:t>further</a:t>
            </a:r>
            <a:r>
              <a:rPr lang="de-DE" sz="3000" dirty="0">
                <a:cs typeface="Courier"/>
              </a:rPr>
              <a:t> </a:t>
            </a:r>
            <a:r>
              <a:rPr lang="de-DE" sz="3000" b="1" i="1" dirty="0" err="1">
                <a:latin typeface="Courier"/>
                <a:cs typeface="Courier"/>
              </a:rPr>
              <a:t>pull</a:t>
            </a:r>
            <a:r>
              <a:rPr lang="de-DE" sz="3000" dirty="0" err="1">
                <a:cs typeface="Courier"/>
              </a:rPr>
              <a:t>s</a:t>
            </a:r>
            <a:r>
              <a:rPr lang="de-DE" sz="3000" dirty="0">
                <a:cs typeface="Courier"/>
              </a:rPr>
              <a:t>.</a:t>
            </a:r>
            <a:endParaRPr lang="de-DE" sz="3000" dirty="0"/>
          </a:p>
          <a:p>
            <a:pPr marL="118872" indent="0">
              <a:buNone/>
            </a:pPr>
            <a:endParaRPr lang="de-DE" sz="3000" dirty="0"/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19085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en-US" dirty="0"/>
              <a:t>“upstream”?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r>
              <a:rPr lang="de-DE" sz="2800" dirty="0" err="1">
                <a:cs typeface="Courier"/>
              </a:rPr>
              <a:t>When</a:t>
            </a:r>
            <a:r>
              <a:rPr lang="de-DE" sz="2800" dirty="0">
                <a:cs typeface="Courier"/>
              </a:rPr>
              <a:t> remote </a:t>
            </a:r>
            <a:r>
              <a:rPr lang="de-DE" sz="2800" dirty="0" err="1">
                <a:cs typeface="Courier"/>
              </a:rPr>
              <a:t>and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local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branches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are</a:t>
            </a:r>
            <a:r>
              <a:rPr lang="de-DE" sz="2800" dirty="0">
                <a:cs typeface="Courier"/>
              </a:rPr>
              <a:t> </a:t>
            </a:r>
            <a:r>
              <a:rPr lang="en-US" sz="2800" dirty="0">
                <a:cs typeface="Courier"/>
              </a:rPr>
              <a:t>“linked”</a:t>
            </a:r>
            <a:r>
              <a:rPr lang="de-DE" sz="2800" dirty="0">
                <a:cs typeface="Courier"/>
              </a:rPr>
              <a:t>, </a:t>
            </a:r>
            <a:r>
              <a:rPr lang="de-DE" sz="2800" dirty="0" err="1">
                <a:cs typeface="Courier"/>
              </a:rPr>
              <a:t>the</a:t>
            </a:r>
            <a:r>
              <a:rPr lang="de-DE" sz="2800" dirty="0">
                <a:cs typeface="Courier"/>
              </a:rPr>
              <a:t> remote </a:t>
            </a:r>
            <a:r>
              <a:rPr lang="de-DE" sz="2800" dirty="0" err="1">
                <a:cs typeface="Courier"/>
              </a:rPr>
              <a:t>branch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is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called</a:t>
            </a:r>
            <a:r>
              <a:rPr lang="de-DE" sz="2800" dirty="0">
                <a:cs typeface="Courier"/>
              </a:rPr>
              <a:t> </a:t>
            </a:r>
            <a:r>
              <a:rPr lang="de-DE" sz="2800" dirty="0" err="1">
                <a:cs typeface="Courier"/>
              </a:rPr>
              <a:t>upstream</a:t>
            </a:r>
            <a:r>
              <a:rPr lang="de-DE" sz="2800" dirty="0">
                <a:cs typeface="Courier"/>
              </a:rPr>
              <a:t>.</a:t>
            </a:r>
          </a:p>
          <a:p>
            <a:pPr marL="118872" indent="0">
              <a:buNone/>
            </a:pPr>
            <a:endParaRPr lang="de-DE" sz="2800" b="1" i="1" dirty="0">
              <a:latin typeface="Courier"/>
              <a:cs typeface="Courier"/>
            </a:endParaRPr>
          </a:p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checkout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testing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 </a:t>
            </a:r>
            <a:r>
              <a:rPr lang="de-DE" sz="2800" dirty="0" err="1">
                <a:cs typeface="Courier"/>
                <a:sym typeface="Wingdings"/>
              </a:rPr>
              <a:t>often</a:t>
            </a:r>
            <a:r>
              <a:rPr lang="de-DE" sz="2800" dirty="0">
                <a:cs typeface="Courier"/>
                <a:sym typeface="Wingdings"/>
              </a:rPr>
              <a:t> </a:t>
            </a:r>
            <a:r>
              <a:rPr lang="de-DE" sz="2800" dirty="0" err="1">
                <a:cs typeface="Courier"/>
                <a:sym typeface="Wingdings"/>
              </a:rPr>
              <a:t>automatic</a:t>
            </a:r>
            <a:endParaRPr lang="de-DE" sz="2800" dirty="0">
              <a:cs typeface="Courier"/>
              <a:sym typeface="Wingdings"/>
            </a:endParaRPr>
          </a:p>
          <a:p>
            <a:endParaRPr lang="de-DE" sz="2800" dirty="0">
              <a:cs typeface="Courier"/>
              <a:sym typeface="Wingdings"/>
            </a:endParaRPr>
          </a:p>
          <a:p>
            <a:pPr marL="118872" indent="0">
              <a:buNone/>
            </a:pPr>
            <a:r>
              <a:rPr lang="de-DE" sz="2800" dirty="0" err="1">
                <a:cs typeface="Courier"/>
                <a:sym typeface="Wingdings"/>
              </a:rPr>
              <a:t>Otherwise</a:t>
            </a:r>
            <a:r>
              <a:rPr lang="de-DE" sz="2800" dirty="0">
                <a:cs typeface="Courier"/>
                <a:sym typeface="Wingdings"/>
              </a:rPr>
              <a:t>:</a:t>
            </a:r>
          </a:p>
          <a:p>
            <a:pPr marL="118872" indent="0">
              <a:buNone/>
            </a:pPr>
            <a:endParaRPr lang="de-DE" sz="2800" b="1" i="1" dirty="0">
              <a:latin typeface="Courier"/>
              <a:cs typeface="Courier"/>
              <a:sym typeface="Wingdings"/>
            </a:endParaRPr>
          </a:p>
          <a:p>
            <a:r>
              <a:rPr lang="de-DE" sz="2800" b="1" i="1" dirty="0" err="1">
                <a:latin typeface="Courier"/>
                <a:cs typeface="Courier"/>
                <a:sym typeface="Wingdings"/>
              </a:rPr>
              <a:t>git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 push </a:t>
            </a:r>
            <a:r>
              <a:rPr lang="mr-IN" sz="2800" b="1" i="1" dirty="0">
                <a:latin typeface="Courier"/>
                <a:cs typeface="Courier"/>
                <a:sym typeface="Wingdings"/>
              </a:rPr>
              <a:t>–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u</a:t>
            </a:r>
            <a:endParaRPr lang="de-DE" sz="2800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endParaRPr lang="de-DE" sz="2800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r>
              <a:rPr lang="de-DE" sz="2800" dirty="0" err="1">
                <a:cs typeface="Courier"/>
                <a:sym typeface="Wingdings"/>
              </a:rPr>
              <a:t>Or</a:t>
            </a:r>
            <a:r>
              <a:rPr lang="de-DE" sz="2800" dirty="0">
                <a:cs typeface="Courier"/>
                <a:sym typeface="Wingdings"/>
              </a:rPr>
              <a:t>:</a:t>
            </a:r>
          </a:p>
          <a:p>
            <a:pPr marL="118872" indent="0">
              <a:buNone/>
            </a:pPr>
            <a:endParaRPr lang="de-DE" sz="2800" b="1" i="1" dirty="0">
              <a:latin typeface="Courier"/>
              <a:cs typeface="Courier"/>
              <a:sym typeface="Wingdings"/>
            </a:endParaRPr>
          </a:p>
          <a:p>
            <a:r>
              <a:rPr lang="de-DE" sz="2800" b="1" i="1" dirty="0" err="1">
                <a:latin typeface="Courier"/>
                <a:cs typeface="Courier"/>
                <a:sym typeface="Wingdings"/>
              </a:rPr>
              <a:t>git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branch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 --set-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upstream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-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to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master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origin</a:t>
            </a:r>
            <a:r>
              <a:rPr lang="de-DE" sz="2800" b="1" i="1" dirty="0">
                <a:latin typeface="Courier"/>
                <a:cs typeface="Courier"/>
                <a:sym typeface="Wingdings"/>
              </a:rPr>
              <a:t>/</a:t>
            </a:r>
            <a:r>
              <a:rPr lang="de-DE" sz="2800" b="1" i="1" dirty="0" err="1">
                <a:latin typeface="Courier"/>
                <a:cs typeface="Courier"/>
                <a:sym typeface="Wingdings"/>
              </a:rPr>
              <a:t>master</a:t>
            </a:r>
            <a:endParaRPr lang="de-DE" sz="2800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  <a:sym typeface="Wingdings"/>
            </a:endParaRPr>
          </a:p>
          <a:p>
            <a:r>
              <a:rPr lang="de-DE" sz="2900" b="1" i="1" dirty="0" err="1">
                <a:latin typeface="Courier"/>
                <a:cs typeface="Courier"/>
                <a:sym typeface="Wingdings"/>
              </a:rPr>
              <a:t>git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branch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 --set-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upstream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-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to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myname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origin</a:t>
            </a:r>
            <a:r>
              <a:rPr lang="de-DE" sz="2900" b="1" i="1" dirty="0">
                <a:latin typeface="Courier"/>
                <a:cs typeface="Courier"/>
                <a:sym typeface="Wingdings"/>
              </a:rPr>
              <a:t>/</a:t>
            </a:r>
            <a:r>
              <a:rPr lang="de-DE" sz="2900" b="1" i="1" dirty="0" err="1">
                <a:latin typeface="Courier"/>
                <a:cs typeface="Courier"/>
                <a:sym typeface="Wingdings"/>
              </a:rPr>
              <a:t>blabla</a:t>
            </a:r>
            <a:endParaRPr lang="de-DE" sz="2900" b="1" i="1" dirty="0">
              <a:latin typeface="Courier"/>
              <a:cs typeface="Courier"/>
              <a:sym typeface="Wingdings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13626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Deleting</a:t>
            </a:r>
            <a:r>
              <a:rPr lang="de-DE" dirty="0"/>
              <a:t> a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branch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mr-IN" sz="2800" b="1" i="1" dirty="0">
                <a:latin typeface="Courier"/>
                <a:cs typeface="Courier"/>
              </a:rPr>
              <a:t>–</a:t>
            </a:r>
            <a:r>
              <a:rPr lang="de-DE" sz="2800" b="1" i="1" dirty="0">
                <a:latin typeface="Courier"/>
                <a:cs typeface="Courier"/>
              </a:rPr>
              <a:t>d testing2</a:t>
            </a:r>
            <a:endParaRPr lang="de-DE" b="1" dirty="0"/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testing2 (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pointer</a:t>
            </a:r>
            <a:r>
              <a:rPr lang="de-DE" dirty="0"/>
              <a:t>;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revisions</a:t>
            </a:r>
            <a:r>
              <a:rPr lang="de-DE" dirty="0"/>
              <a:t> </a:t>
            </a:r>
            <a:r>
              <a:rPr lang="de-DE" dirty="0" err="1"/>
              <a:t>stay</a:t>
            </a:r>
            <a:r>
              <a:rPr lang="de-DE" dirty="0"/>
              <a:t>.)</a:t>
            </a:r>
          </a:p>
          <a:p>
            <a:pPr marL="118872" indent="0">
              <a:buNone/>
            </a:pPr>
            <a:endParaRPr lang="de-DE" b="1" dirty="0"/>
          </a:p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push </a:t>
            </a:r>
            <a:r>
              <a:rPr lang="de-DE" sz="2800" b="1" i="1" dirty="0" err="1">
                <a:latin typeface="Courier"/>
                <a:cs typeface="Courier"/>
              </a:rPr>
              <a:t>origin</a:t>
            </a:r>
            <a:r>
              <a:rPr lang="de-DE" sz="2800" b="1" i="1" dirty="0">
                <a:latin typeface="Courier"/>
                <a:cs typeface="Courier"/>
              </a:rPr>
              <a:t> --</a:t>
            </a:r>
            <a:r>
              <a:rPr lang="de-DE" sz="2800" b="1" i="1" dirty="0" err="1">
                <a:latin typeface="Courier"/>
                <a:cs typeface="Courier"/>
              </a:rPr>
              <a:t>delete</a:t>
            </a:r>
            <a:r>
              <a:rPr lang="de-DE" sz="2800" b="1" i="1" dirty="0">
                <a:latin typeface="Courier"/>
                <a:cs typeface="Courier"/>
              </a:rPr>
              <a:t> testing2</a:t>
            </a:r>
          </a:p>
          <a:p>
            <a:endParaRPr lang="de-DE" b="1" dirty="0"/>
          </a:p>
          <a:p>
            <a:pPr marL="118872" indent="0">
              <a:buNone/>
            </a:pPr>
            <a:r>
              <a:rPr lang="de-DE" dirty="0" err="1"/>
              <a:t>Removes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testing2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0540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List all (</a:t>
            </a:r>
            <a:r>
              <a:rPr lang="de-DE" dirty="0" err="1"/>
              <a:t>local</a:t>
            </a:r>
            <a:r>
              <a:rPr lang="de-DE" dirty="0"/>
              <a:t>)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branch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v</a:t>
            </a:r>
            <a:endParaRPr lang="de-DE" b="1" dirty="0"/>
          </a:p>
          <a:p>
            <a:pPr marL="118872" indent="0">
              <a:buNone/>
            </a:pPr>
            <a:r>
              <a:rPr lang="de-DE" dirty="0">
                <a:sym typeface="Wingdings"/>
              </a:rPr>
              <a:t>	</a:t>
            </a:r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  <a:p>
            <a:pPr>
              <a:buFont typeface="Wingdings" charset="0"/>
              <a:buChar char="à"/>
            </a:pPr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branch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 err="1">
                <a:latin typeface="Courier"/>
                <a:cs typeface="Courier"/>
              </a:rPr>
              <a:t>vv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sym typeface="Wingdings"/>
              </a:rPr>
              <a:t>	List </a:t>
            </a:r>
            <a:r>
              <a:rPr lang="de-DE" dirty="0" err="1">
                <a:sym typeface="Wingdings"/>
              </a:rPr>
              <a:t>of</a:t>
            </a:r>
            <a:r>
              <a:rPr lang="de-DE" dirty="0">
                <a:sym typeface="Wingdings"/>
              </a:rPr>
              <a:t> all </a:t>
            </a:r>
            <a:r>
              <a:rPr lang="de-DE" u="sng" dirty="0" err="1">
                <a:sym typeface="Wingdings"/>
              </a:rPr>
              <a:t>tracking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branches</a:t>
            </a:r>
            <a:endParaRPr lang="de-DE" dirty="0">
              <a:sym typeface="Wingdings"/>
            </a:endParaRPr>
          </a:p>
          <a:p>
            <a:pPr>
              <a:buFont typeface="Wingdings" charset="0"/>
              <a:buChar char="à"/>
            </a:pPr>
            <a:endParaRPr lang="de-DE" b="1" dirty="0">
              <a:sym typeface="Wingdings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branch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mr-IN" b="1" i="1" dirty="0">
                <a:latin typeface="Courier"/>
                <a:cs typeface="Courier"/>
              </a:rPr>
              <a:t>–</a:t>
            </a:r>
            <a:r>
              <a:rPr lang="de-DE" b="1" i="1" dirty="0">
                <a:latin typeface="Courier"/>
                <a:cs typeface="Courier"/>
              </a:rPr>
              <a:t>a</a:t>
            </a:r>
          </a:p>
          <a:p>
            <a:pPr marL="118872" indent="0">
              <a:buNone/>
            </a:pPr>
            <a:r>
              <a:rPr lang="de-DE" dirty="0">
                <a:sym typeface="Wingdings"/>
              </a:rPr>
              <a:t>	List </a:t>
            </a:r>
            <a:r>
              <a:rPr lang="de-DE" dirty="0" err="1">
                <a:sym typeface="Wingdings"/>
              </a:rPr>
              <a:t>of</a:t>
            </a:r>
            <a:r>
              <a:rPr lang="de-DE" dirty="0">
                <a:sym typeface="Wingdings"/>
              </a:rPr>
              <a:t> all </a:t>
            </a:r>
            <a:r>
              <a:rPr lang="de-DE" dirty="0" err="1">
                <a:sym typeface="Wingdings"/>
              </a:rPr>
              <a:t>branches</a:t>
            </a:r>
            <a:r>
              <a:rPr lang="de-DE" dirty="0">
                <a:sym typeface="Wingdings"/>
              </a:rPr>
              <a:t>, </a:t>
            </a:r>
          </a:p>
          <a:p>
            <a:pPr marL="118872" indent="0">
              <a:buNone/>
            </a:pPr>
            <a:r>
              <a:rPr lang="de-DE" dirty="0">
                <a:sym typeface="Wingdings"/>
              </a:rPr>
              <a:t>	</a:t>
            </a:r>
            <a:r>
              <a:rPr lang="de-DE" dirty="0" err="1">
                <a:sym typeface="Wingdings"/>
              </a:rPr>
              <a:t>including</a:t>
            </a:r>
            <a:r>
              <a:rPr lang="de-DE" dirty="0">
                <a:sym typeface="Wingdings"/>
              </a:rPr>
              <a:t> remote </a:t>
            </a:r>
            <a:r>
              <a:rPr lang="de-DE" dirty="0" err="1">
                <a:sym typeface="Wingdings"/>
              </a:rPr>
              <a:t>ones</a:t>
            </a:r>
            <a:r>
              <a:rPr lang="de-DE" dirty="0">
                <a:sym typeface="Wingdings"/>
              </a:rPr>
              <a:t> </a:t>
            </a:r>
            <a:endParaRPr lang="de-DE" b="1" dirty="0"/>
          </a:p>
          <a:p>
            <a:pPr>
              <a:buFont typeface="Wingdings" charset="2"/>
              <a:buChar char="§"/>
            </a:pP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Branching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71515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mayor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a </a:t>
            </a:r>
            <a:r>
              <a:rPr lang="de-DE" dirty="0" err="1"/>
              <a:t>name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000" dirty="0"/>
              <a:t>-- </a:t>
            </a:r>
            <a:r>
              <a:rPr lang="de-DE" sz="2000" dirty="0" err="1"/>
              <a:t>tagging</a:t>
            </a:r>
            <a:r>
              <a:rPr lang="de-DE" sz="2000" dirty="0"/>
              <a:t> </a:t>
            </a:r>
            <a:r>
              <a:rPr lang="de-DE" sz="2000" dirty="0" err="1"/>
              <a:t>revisions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90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mandatory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7000" y="1775191"/>
            <a:ext cx="8861778" cy="4625609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de-DE" dirty="0" err="1">
                <a:cs typeface="Courier"/>
              </a:rPr>
              <a:t>git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wants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to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know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who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you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are</a:t>
            </a:r>
            <a:r>
              <a:rPr lang="de-DE" dirty="0">
                <a:cs typeface="Courier"/>
              </a:rPr>
              <a:t>: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 --global </a:t>
            </a:r>
            <a:r>
              <a:rPr lang="de-DE" b="1" i="1" dirty="0" err="1">
                <a:latin typeface="Courier"/>
                <a:cs typeface="Courier"/>
              </a:rPr>
              <a:t>user.email</a:t>
            </a:r>
            <a:r>
              <a:rPr lang="de-DE" b="1" i="1" dirty="0">
                <a:latin typeface="Courier"/>
                <a:cs typeface="Courier"/>
              </a:rPr>
              <a:t> \</a:t>
            </a:r>
          </a:p>
          <a:p>
            <a:pPr marL="118872" indent="0">
              <a:buNone/>
            </a:pPr>
            <a:r>
              <a:rPr lang="de-DE" b="1" i="1" dirty="0">
                <a:latin typeface="Courier"/>
                <a:cs typeface="Courier"/>
              </a:rPr>
              <a:t>		</a:t>
            </a:r>
            <a:r>
              <a:rPr lang="de-DE" b="1" i="1" dirty="0">
                <a:latin typeface="Courier"/>
                <a:cs typeface="Courier"/>
                <a:hlinkClick r:id="rId2"/>
              </a:rPr>
              <a:t>dirk.barbi@awi.de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config</a:t>
            </a:r>
            <a:r>
              <a:rPr lang="de-DE" b="1" i="1" dirty="0">
                <a:latin typeface="Courier"/>
                <a:cs typeface="Courier"/>
              </a:rPr>
              <a:t> --global </a:t>
            </a:r>
            <a:r>
              <a:rPr lang="de-DE" b="1" i="1" dirty="0" err="1">
                <a:latin typeface="Courier"/>
                <a:cs typeface="Courier"/>
              </a:rPr>
              <a:t>user.name</a:t>
            </a:r>
            <a:r>
              <a:rPr lang="de-DE" b="1" i="1" dirty="0">
                <a:latin typeface="Courier"/>
                <a:cs typeface="Courier"/>
              </a:rPr>
              <a:t> \ 		</a:t>
            </a:r>
            <a:r>
              <a:rPr lang="en-GB" b="1" i="1" dirty="0">
                <a:latin typeface="Courier"/>
                <a:cs typeface="Courier"/>
              </a:rPr>
              <a:t>“Dirk Barbi”</a:t>
            </a:r>
          </a:p>
          <a:p>
            <a:pPr marL="118872" indent="0">
              <a:buNone/>
            </a:pPr>
            <a:endParaRPr lang="de-DE" dirty="0">
              <a:cs typeface="Courier"/>
            </a:endParaRPr>
          </a:p>
          <a:p>
            <a:pPr marL="118872" indent="0">
              <a:buNone/>
            </a:pPr>
            <a:r>
              <a:rPr lang="de-DE" dirty="0">
                <a:cs typeface="Courier"/>
              </a:rPr>
              <a:t>This </a:t>
            </a:r>
            <a:r>
              <a:rPr lang="de-DE" dirty="0" err="1">
                <a:cs typeface="Courier"/>
              </a:rPr>
              <a:t>info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is</a:t>
            </a:r>
            <a:r>
              <a:rPr lang="de-DE" dirty="0">
                <a:cs typeface="Courier"/>
              </a:rPr>
              <a:t> </a:t>
            </a:r>
            <a:r>
              <a:rPr lang="de-DE" dirty="0" err="1">
                <a:cs typeface="Courier"/>
              </a:rPr>
              <a:t>needed</a:t>
            </a:r>
            <a:r>
              <a:rPr lang="de-DE" dirty="0">
                <a:cs typeface="Courier"/>
              </a:rPr>
              <a:t> </a:t>
            </a:r>
            <a:r>
              <a:rPr lang="en-GB" dirty="0">
                <a:cs typeface="Courier"/>
              </a:rPr>
              <a:t>to “sign” your </a:t>
            </a:r>
            <a:r>
              <a:rPr lang="de-DE" dirty="0" err="1">
                <a:cs typeface="Courier"/>
              </a:rPr>
              <a:t>commits</a:t>
            </a:r>
            <a:r>
              <a:rPr lang="de-DE" dirty="0">
                <a:cs typeface="Courier"/>
              </a:rPr>
              <a:t>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92514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Create an (</a:t>
            </a:r>
            <a:r>
              <a:rPr lang="de-DE" dirty="0" err="1"/>
              <a:t>annotated</a:t>
            </a:r>
            <a:r>
              <a:rPr lang="de-DE" dirty="0"/>
              <a:t>) tag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en-US" sz="2800" b="1" i="1" dirty="0" err="1">
                <a:latin typeface="Courier"/>
                <a:cs typeface="Courier"/>
              </a:rPr>
              <a:t>git</a:t>
            </a:r>
            <a:r>
              <a:rPr lang="en-US" sz="2800" b="1" i="1" dirty="0">
                <a:latin typeface="Courier"/>
                <a:cs typeface="Courier"/>
              </a:rPr>
              <a:t> tag -a v1.0 </a:t>
            </a:r>
            <a:r>
              <a:rPr lang="mr-IN" sz="2800" b="1" i="1" dirty="0">
                <a:latin typeface="Courier"/>
                <a:cs typeface="Courier"/>
              </a:rPr>
              <a:t>–</a:t>
            </a:r>
            <a:r>
              <a:rPr lang="en-US" sz="2800" b="1" i="1" dirty="0">
                <a:latin typeface="Courier"/>
                <a:cs typeface="Courier"/>
              </a:rPr>
              <a:t>m “version 1.0”</a:t>
            </a:r>
          </a:p>
          <a:p>
            <a:pPr marL="118872" indent="0">
              <a:buNone/>
            </a:pPr>
            <a:endParaRPr lang="en-US" dirty="0">
              <a:sym typeface="Wingdings"/>
            </a:endParaRPr>
          </a:p>
          <a:p>
            <a:pPr marL="118872" indent="0">
              <a:buNone/>
            </a:pPr>
            <a:r>
              <a:rPr lang="en-US" dirty="0">
                <a:sym typeface="Wingdings"/>
              </a:rPr>
              <a:t>Creates the tag “v1.0” together with message, author and date and adds it to the active revision.</a:t>
            </a:r>
            <a:endParaRPr lang="en-US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Tagging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0865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Tag an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version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log --</a:t>
            </a:r>
            <a:r>
              <a:rPr lang="de-DE" sz="2800" b="1" i="1" dirty="0" err="1">
                <a:latin typeface="Courier"/>
                <a:cs typeface="Courier"/>
              </a:rPr>
              <a:t>pretty</a:t>
            </a:r>
            <a:r>
              <a:rPr lang="de-DE" sz="2800" b="1" i="1" dirty="0">
                <a:latin typeface="Courier"/>
                <a:cs typeface="Courier"/>
              </a:rPr>
              <a:t>=</a:t>
            </a:r>
            <a:r>
              <a:rPr lang="de-DE" sz="2800" b="1" i="1" dirty="0" err="1">
                <a:latin typeface="Courier"/>
                <a:cs typeface="Courier"/>
              </a:rPr>
              <a:t>oneline</a:t>
            </a:r>
            <a:endParaRPr lang="de-DE" sz="2800" b="1" i="1" dirty="0">
              <a:latin typeface="Courier"/>
              <a:cs typeface="Courier"/>
            </a:endParaRPr>
          </a:p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tag </a:t>
            </a:r>
            <a:r>
              <a:rPr lang="ro-RO" sz="2800" b="1" i="1" dirty="0">
                <a:latin typeface="Courier"/>
                <a:cs typeface="Courier"/>
              </a:rPr>
              <a:t>-a v0.9 abcdef </a:t>
            </a:r>
            <a:r>
              <a:rPr lang="mr-IN" sz="2800" b="1" i="1" dirty="0">
                <a:latin typeface="Courier"/>
                <a:cs typeface="Courier"/>
              </a:rPr>
              <a:t>–</a:t>
            </a:r>
            <a:r>
              <a:rPr lang="ro-RO" sz="2800" b="1" i="1" dirty="0">
                <a:latin typeface="Courier"/>
                <a:cs typeface="Courier"/>
              </a:rPr>
              <a:t>m “blabla”</a:t>
            </a:r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 err="1">
                <a:sym typeface="Wingdings"/>
              </a:rPr>
              <a:t>Creates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en-US" dirty="0">
                <a:sym typeface="Wingdings"/>
              </a:rPr>
              <a:t>tag “v0.9” and adds </a:t>
            </a:r>
            <a:r>
              <a:rPr lang="de-DE" dirty="0" err="1">
                <a:sym typeface="Wingdings"/>
              </a:rPr>
              <a:t>it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to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revision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with</a:t>
            </a:r>
            <a:r>
              <a:rPr lang="de-DE" dirty="0">
                <a:sym typeface="Wingdings"/>
              </a:rPr>
              <a:t> a </a:t>
            </a:r>
            <a:r>
              <a:rPr lang="de-DE" dirty="0" err="1">
                <a:sym typeface="Wingdings"/>
              </a:rPr>
              <a:t>revision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number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starting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with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abcdef</a:t>
            </a:r>
            <a:r>
              <a:rPr lang="de-DE" dirty="0">
                <a:sym typeface="Wingdings"/>
              </a:rPr>
              <a:t>.</a:t>
            </a: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Tagging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45121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Sharing tags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mr-IN" b="1" i="1" dirty="0">
                <a:latin typeface="Courier"/>
                <a:cs typeface="Courier"/>
              </a:rPr>
              <a:t>git </a:t>
            </a:r>
            <a:r>
              <a:rPr lang="de-DE" b="1" i="1" dirty="0">
                <a:latin typeface="Courier"/>
                <a:cs typeface="Courier"/>
              </a:rPr>
              <a:t>push</a:t>
            </a:r>
            <a:r>
              <a:rPr lang="mr-IN" b="1" i="1" dirty="0">
                <a:latin typeface="Courier"/>
                <a:cs typeface="Courier"/>
              </a:rPr>
              <a:t> v1.</a:t>
            </a:r>
            <a:r>
              <a:rPr lang="de-DE" b="1" i="1" dirty="0">
                <a:latin typeface="Courier"/>
                <a:cs typeface="Courier"/>
              </a:rPr>
              <a:t>0</a:t>
            </a:r>
          </a:p>
          <a:p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>
                <a:sym typeface="Wingdings"/>
              </a:rPr>
              <a:t>Push </a:t>
            </a:r>
            <a:r>
              <a:rPr lang="en-US" dirty="0">
                <a:sym typeface="Wingdings"/>
              </a:rPr>
              <a:t>tag “v1.0” to </a:t>
            </a:r>
            <a:r>
              <a:rPr lang="de-DE" dirty="0" err="1">
                <a:sym typeface="Wingdings"/>
              </a:rPr>
              <a:t>server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b="1" dirty="0">
              <a:sym typeface="Wingdings"/>
            </a:endParaRPr>
          </a:p>
          <a:p>
            <a:r>
              <a:rPr lang="mr-IN" b="1" i="1" dirty="0">
                <a:latin typeface="Courier"/>
                <a:cs typeface="Courier"/>
              </a:rPr>
              <a:t>git </a:t>
            </a:r>
            <a:r>
              <a:rPr lang="de-DE" b="1" i="1" dirty="0">
                <a:latin typeface="Courier"/>
                <a:cs typeface="Courier"/>
              </a:rPr>
              <a:t>push</a:t>
            </a:r>
            <a:r>
              <a:rPr lang="mr-IN" b="1" i="1" dirty="0">
                <a:latin typeface="Courier"/>
                <a:cs typeface="Courier"/>
              </a:rPr>
              <a:t> </a:t>
            </a:r>
            <a:r>
              <a:rPr lang="de-DE" b="1" i="1" dirty="0">
                <a:latin typeface="Courier"/>
                <a:cs typeface="Courier"/>
              </a:rPr>
              <a:t>--tags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>
                <a:sym typeface="Wingdings"/>
              </a:rPr>
              <a:t>Push all tags </a:t>
            </a:r>
            <a:r>
              <a:rPr lang="de-DE" dirty="0" err="1">
                <a:sym typeface="Wingdings"/>
              </a:rPr>
              <a:t>to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server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Tagging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316299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„Check out“ tag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-b version1 v1.0</a:t>
            </a:r>
            <a:endParaRPr lang="de-DE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 err="1">
                <a:sym typeface="Wingdings"/>
              </a:rPr>
              <a:t>Make</a:t>
            </a:r>
            <a:r>
              <a:rPr lang="de-DE" dirty="0">
                <a:sym typeface="Wingdings"/>
              </a:rPr>
              <a:t> a </a:t>
            </a:r>
            <a:r>
              <a:rPr lang="de-DE" dirty="0" err="1">
                <a:sym typeface="Wingdings"/>
              </a:rPr>
              <a:t>new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branch</a:t>
            </a:r>
            <a:r>
              <a:rPr lang="de-DE" dirty="0">
                <a:sym typeface="Wingdings"/>
              </a:rPr>
              <a:t> (</a:t>
            </a:r>
            <a:r>
              <a:rPr lang="en-US" dirty="0">
                <a:sym typeface="Wingdings"/>
              </a:rPr>
              <a:t>“version1”</a:t>
            </a:r>
            <a:r>
              <a:rPr lang="de-DE" dirty="0">
                <a:sym typeface="Wingdings"/>
              </a:rPr>
              <a:t>) </a:t>
            </a:r>
            <a:r>
              <a:rPr lang="de-DE" dirty="0" err="1">
                <a:sym typeface="Wingdings"/>
              </a:rPr>
              <a:t>and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initialize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to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revision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that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tagged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as</a:t>
            </a:r>
            <a:r>
              <a:rPr lang="de-DE" dirty="0">
                <a:sym typeface="Wingdings"/>
              </a:rPr>
              <a:t> v1.0.</a:t>
            </a: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Tagging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94445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List tags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tag</a:t>
            </a:r>
          </a:p>
          <a:p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>
                <a:sym typeface="Wingdings"/>
              </a:rPr>
              <a:t>Shows a </a:t>
            </a:r>
            <a:r>
              <a:rPr lang="de-DE" dirty="0" err="1">
                <a:sym typeface="Wingdings"/>
              </a:rPr>
              <a:t>list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of</a:t>
            </a:r>
            <a:r>
              <a:rPr lang="de-DE" dirty="0">
                <a:sym typeface="Wingdings"/>
              </a:rPr>
              <a:t> all </a:t>
            </a:r>
            <a:r>
              <a:rPr lang="de-DE" dirty="0" err="1">
                <a:sym typeface="Wingdings"/>
              </a:rPr>
              <a:t>defined</a:t>
            </a:r>
            <a:r>
              <a:rPr lang="de-DE" dirty="0">
                <a:sym typeface="Wingdings"/>
              </a:rPr>
              <a:t> tags </a:t>
            </a:r>
            <a:r>
              <a:rPr lang="de-DE" dirty="0" err="1">
                <a:sym typeface="Wingdings"/>
              </a:rPr>
              <a:t>known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to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your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database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endParaRPr lang="de-DE" b="1" dirty="0">
              <a:sym typeface="Wingdings"/>
            </a:endParaRPr>
          </a:p>
          <a:p>
            <a:r>
              <a:rPr lang="de-DE" b="1" i="1" dirty="0" err="1">
                <a:latin typeface="Courier"/>
                <a:cs typeface="Courier"/>
                <a:sym typeface="Wingdings"/>
              </a:rPr>
              <a:t>git</a:t>
            </a:r>
            <a:r>
              <a:rPr lang="de-DE" b="1" i="1" dirty="0">
                <a:latin typeface="Courier"/>
                <a:cs typeface="Courier"/>
                <a:sym typeface="Wingdings"/>
              </a:rPr>
              <a:t> tag </a:t>
            </a:r>
            <a:r>
              <a:rPr lang="mr-IN" b="1" i="1" dirty="0">
                <a:latin typeface="Courier"/>
                <a:cs typeface="Courier"/>
                <a:sym typeface="Wingdings"/>
              </a:rPr>
              <a:t>–</a:t>
            </a:r>
            <a:r>
              <a:rPr lang="de-DE" b="1" i="1" dirty="0">
                <a:latin typeface="Courier"/>
                <a:cs typeface="Courier"/>
                <a:sym typeface="Wingdings"/>
              </a:rPr>
              <a:t>l </a:t>
            </a:r>
            <a:r>
              <a:rPr lang="en-US" b="1" i="1" dirty="0">
                <a:latin typeface="Courier"/>
                <a:cs typeface="Courier"/>
                <a:sym typeface="Wingdings"/>
              </a:rPr>
              <a:t>“v1.*”</a:t>
            </a:r>
          </a:p>
          <a:p>
            <a:endParaRPr lang="de-DE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r>
              <a:rPr lang="de-DE" dirty="0">
                <a:cs typeface="Courier"/>
                <a:sym typeface="Wingdings"/>
              </a:rPr>
              <a:t>List all tags </a:t>
            </a:r>
            <a:r>
              <a:rPr lang="de-DE" dirty="0" err="1">
                <a:cs typeface="Courier"/>
                <a:sym typeface="Wingdings"/>
              </a:rPr>
              <a:t>starting</a:t>
            </a:r>
            <a:r>
              <a:rPr lang="de-DE" dirty="0">
                <a:cs typeface="Courier"/>
                <a:sym typeface="Wingdings"/>
              </a:rPr>
              <a:t> </a:t>
            </a:r>
            <a:r>
              <a:rPr lang="de-DE" dirty="0" err="1">
                <a:cs typeface="Courier"/>
                <a:sym typeface="Wingdings"/>
              </a:rPr>
              <a:t>with</a:t>
            </a:r>
            <a:r>
              <a:rPr lang="de-DE" dirty="0">
                <a:cs typeface="Courier"/>
                <a:sym typeface="Wingdings"/>
              </a:rPr>
              <a:t> v1.</a:t>
            </a:r>
            <a:endParaRPr lang="de-DE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304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Show tag </a:t>
            </a:r>
            <a:r>
              <a:rPr lang="de-DE" dirty="0" err="1"/>
              <a:t>info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show</a:t>
            </a:r>
            <a:r>
              <a:rPr lang="de-DE" b="1" i="1" dirty="0">
                <a:latin typeface="Courier"/>
                <a:cs typeface="Courier"/>
              </a:rPr>
              <a:t> v1.0</a:t>
            </a:r>
          </a:p>
          <a:p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>
                <a:sym typeface="Wingdings"/>
              </a:rPr>
              <a:t>Shows </a:t>
            </a:r>
            <a:r>
              <a:rPr lang="de-DE" dirty="0" err="1">
                <a:sym typeface="Wingdings"/>
              </a:rPr>
              <a:t>available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information</a:t>
            </a:r>
            <a:r>
              <a:rPr lang="de-DE" dirty="0">
                <a:sym typeface="Wingdings"/>
              </a:rPr>
              <a:t> on tag v1.0, such </a:t>
            </a:r>
            <a:r>
              <a:rPr lang="de-DE" dirty="0" err="1">
                <a:sym typeface="Wingdings"/>
              </a:rPr>
              <a:t>as</a:t>
            </a:r>
            <a:r>
              <a:rPr lang="de-DE" dirty="0">
                <a:sym typeface="Wingdings"/>
              </a:rPr>
              <a:t>: </a:t>
            </a:r>
            <a:r>
              <a:rPr lang="de-DE" dirty="0" err="1">
                <a:sym typeface="Wingdings"/>
              </a:rPr>
              <a:t>author</a:t>
            </a:r>
            <a:r>
              <a:rPr lang="de-DE" dirty="0">
                <a:sym typeface="Wingdings"/>
              </a:rPr>
              <a:t>, </a:t>
            </a:r>
            <a:r>
              <a:rPr lang="de-DE" dirty="0" err="1">
                <a:sym typeface="Wingdings"/>
              </a:rPr>
              <a:t>date</a:t>
            </a:r>
            <a:r>
              <a:rPr lang="de-DE" dirty="0">
                <a:sym typeface="Wingdings"/>
              </a:rPr>
              <a:t>, tag </a:t>
            </a:r>
            <a:r>
              <a:rPr lang="de-DE" dirty="0" err="1">
                <a:sym typeface="Wingdings"/>
              </a:rPr>
              <a:t>description</a:t>
            </a:r>
            <a:r>
              <a:rPr lang="de-DE" dirty="0">
                <a:sym typeface="Wingdings"/>
              </a:rPr>
              <a:t>, </a:t>
            </a:r>
            <a:r>
              <a:rPr lang="de-DE" dirty="0" err="1">
                <a:sym typeface="Wingdings"/>
              </a:rPr>
              <a:t>revision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number</a:t>
            </a:r>
            <a:r>
              <a:rPr lang="de-DE" dirty="0">
                <a:sym typeface="Wingdings"/>
              </a:rPr>
              <a:t>, last </a:t>
            </a:r>
            <a:r>
              <a:rPr lang="de-DE" dirty="0" err="1">
                <a:sym typeface="Wingdings"/>
              </a:rPr>
              <a:t>committing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author</a:t>
            </a:r>
            <a:r>
              <a:rPr lang="de-DE" dirty="0">
                <a:sym typeface="Wingdings"/>
              </a:rPr>
              <a:t>, ...</a:t>
            </a:r>
          </a:p>
          <a:p>
            <a:pPr marL="118872" indent="0">
              <a:buNone/>
            </a:pPr>
            <a:endParaRPr lang="de-DE" b="1" dirty="0">
              <a:sym typeface="Wingdings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Tagging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272061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8. </a:t>
            </a:r>
            <a:r>
              <a:rPr lang="de-DE" dirty="0" err="1"/>
              <a:t>Uuups</a:t>
            </a:r>
            <a:r>
              <a:rPr lang="de-DE" dirty="0"/>
              <a:t>...</a:t>
            </a:r>
            <a:br>
              <a:rPr lang="de-DE" dirty="0"/>
            </a:br>
            <a:r>
              <a:rPr lang="de-DE" dirty="0"/>
              <a:t>					</a:t>
            </a:r>
            <a:r>
              <a:rPr lang="de-DE" sz="2000" dirty="0"/>
              <a:t>-- </a:t>
            </a:r>
            <a:r>
              <a:rPr lang="de-DE" sz="2000" dirty="0" err="1"/>
              <a:t>undoing</a:t>
            </a:r>
            <a:r>
              <a:rPr lang="de-DE" sz="2000" dirty="0"/>
              <a:t> </a:t>
            </a:r>
            <a:r>
              <a:rPr lang="de-DE" sz="2000" dirty="0" err="1"/>
              <a:t>stuff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369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... I </a:t>
            </a:r>
            <a:r>
              <a:rPr lang="de-DE" dirty="0" err="1"/>
              <a:t>accidently</a:t>
            </a:r>
            <a:r>
              <a:rPr lang="de-DE" dirty="0"/>
              <a:t> </a:t>
            </a:r>
            <a:r>
              <a:rPr lang="de-DE" dirty="0" err="1"/>
              <a:t>removed</a:t>
            </a:r>
            <a:r>
              <a:rPr lang="de-DE" dirty="0"/>
              <a:t> / </a:t>
            </a:r>
            <a:r>
              <a:rPr lang="de-DE" dirty="0" err="1"/>
              <a:t>changed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 fontScale="92500" lnSpcReduction="10000"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-- </a:t>
            </a:r>
            <a:r>
              <a:rPr lang="de-DE" b="1" i="1" dirty="0" err="1">
                <a:latin typeface="Courier"/>
                <a:cs typeface="Courier"/>
              </a:rPr>
              <a:t>myfile</a:t>
            </a:r>
            <a:endParaRPr lang="de-DE" b="1" i="1" dirty="0">
              <a:latin typeface="Courier"/>
              <a:cs typeface="Courier"/>
            </a:endParaRPr>
          </a:p>
          <a:p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 err="1">
                <a:sym typeface="Wingdings"/>
              </a:rPr>
              <a:t>Gets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file</a:t>
            </a:r>
            <a:r>
              <a:rPr lang="de-DE" dirty="0">
                <a:sym typeface="Wingdings"/>
              </a:rPr>
              <a:t> </a:t>
            </a:r>
            <a:r>
              <a:rPr lang="en-US" dirty="0">
                <a:sym typeface="Wingdings"/>
              </a:rPr>
              <a:t>“</a:t>
            </a:r>
            <a:r>
              <a:rPr lang="en-US" dirty="0" err="1">
                <a:sym typeface="Wingdings"/>
              </a:rPr>
              <a:t>myfile</a:t>
            </a:r>
            <a:r>
              <a:rPr lang="en-US" dirty="0">
                <a:sym typeface="Wingdings"/>
              </a:rPr>
              <a:t>” from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repository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way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it</a:t>
            </a:r>
            <a:r>
              <a:rPr lang="de-DE" dirty="0">
                <a:sym typeface="Wingdings"/>
              </a:rPr>
              <a:t> was </a:t>
            </a:r>
            <a:r>
              <a:rPr lang="de-DE" dirty="0" err="1">
                <a:sym typeface="Wingdings"/>
              </a:rPr>
              <a:t>at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last </a:t>
            </a:r>
            <a:r>
              <a:rPr lang="de-DE" dirty="0" err="1">
                <a:sym typeface="Wingdings"/>
              </a:rPr>
              <a:t>commit</a:t>
            </a:r>
            <a:r>
              <a:rPr lang="de-DE" dirty="0">
                <a:sym typeface="Wingdings"/>
              </a:rPr>
              <a:t>.</a:t>
            </a:r>
          </a:p>
          <a:p>
            <a:pPr marL="118872" indent="0">
              <a:buNone/>
            </a:pPr>
            <a:r>
              <a:rPr lang="de-DE" dirty="0">
                <a:sym typeface="Wingdings"/>
              </a:rPr>
              <a:t>Also:</a:t>
            </a:r>
          </a:p>
          <a:p>
            <a:pPr marL="118872" indent="0">
              <a:buNone/>
            </a:pPr>
            <a:endParaRPr lang="de-DE" b="1" dirty="0">
              <a:sym typeface="Wingdings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c684v6 </a:t>
            </a:r>
            <a:r>
              <a:rPr lang="de-DE" b="1" i="1" dirty="0" err="1">
                <a:latin typeface="Courier"/>
                <a:cs typeface="Courier"/>
              </a:rPr>
              <a:t>myfile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en-US" b="1" i="1" dirty="0">
                <a:latin typeface="Courier"/>
                <a:cs typeface="Courier"/>
              </a:rPr>
              <a:t>“c684v6~1” </a:t>
            </a:r>
            <a:r>
              <a:rPr lang="de-DE" b="1" i="1" dirty="0" err="1">
                <a:latin typeface="Courier"/>
                <a:cs typeface="Courier"/>
              </a:rPr>
              <a:t>myfile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v1.0 </a:t>
            </a:r>
            <a:r>
              <a:rPr lang="de-DE" b="1" i="1" dirty="0" err="1">
                <a:latin typeface="Courier"/>
                <a:cs typeface="Courier"/>
              </a:rPr>
              <a:t>myfile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checkout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mybranch</a:t>
            </a:r>
            <a:r>
              <a:rPr lang="de-DE" b="1" i="1" dirty="0">
                <a:latin typeface="Courier"/>
                <a:cs typeface="Courier"/>
              </a:rPr>
              <a:t> -- </a:t>
            </a:r>
            <a:r>
              <a:rPr lang="de-DE" b="1" i="1" dirty="0" err="1">
                <a:latin typeface="Courier"/>
                <a:cs typeface="Courier"/>
              </a:rPr>
              <a:t>myfile</a:t>
            </a:r>
            <a:endParaRPr lang="de-DE" b="1" i="1" dirty="0">
              <a:latin typeface="Courier"/>
              <a:cs typeface="Courier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Undoing</a:t>
            </a:r>
            <a:r>
              <a:rPr lang="de-DE" sz="1800" dirty="0"/>
              <a:t> </a:t>
            </a:r>
            <a:r>
              <a:rPr lang="de-DE" sz="1800" dirty="0" err="1"/>
              <a:t>stuff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706811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... I </a:t>
            </a:r>
            <a:r>
              <a:rPr lang="de-DE" dirty="0" err="1"/>
              <a:t>shoudn‘t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staged</a:t>
            </a:r>
            <a:r>
              <a:rPr lang="de-DE" dirty="0"/>
              <a:t> THAT...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reset</a:t>
            </a:r>
            <a:r>
              <a:rPr lang="de-DE" b="1" i="1" dirty="0">
                <a:latin typeface="Courier"/>
                <a:cs typeface="Courier"/>
              </a:rPr>
              <a:t> HEAD myfile2</a:t>
            </a:r>
            <a:endParaRPr lang="de-DE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  <a:sym typeface="Wingdings"/>
            </a:endParaRPr>
          </a:p>
          <a:p>
            <a:pPr marL="118872" indent="0">
              <a:buNone/>
            </a:pPr>
            <a:r>
              <a:rPr lang="de-DE" dirty="0" err="1">
                <a:sym typeface="Wingdings"/>
              </a:rPr>
              <a:t>Unstages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file</a:t>
            </a:r>
            <a:r>
              <a:rPr lang="de-DE" dirty="0">
                <a:sym typeface="Wingdings"/>
              </a:rPr>
              <a:t> </a:t>
            </a:r>
            <a:r>
              <a:rPr lang="en-US" dirty="0">
                <a:sym typeface="Wingdings"/>
              </a:rPr>
              <a:t>“myfile2”, but leaves it unchanged in your working directory</a:t>
            </a:r>
            <a:r>
              <a:rPr lang="de-DE" dirty="0">
                <a:sym typeface="Wingdings"/>
              </a:rPr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Undoing</a:t>
            </a:r>
            <a:r>
              <a:rPr lang="de-DE" sz="1800" dirty="0"/>
              <a:t> </a:t>
            </a:r>
            <a:r>
              <a:rPr lang="de-DE" sz="1800" dirty="0" err="1"/>
              <a:t>stuff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2900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...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committed</a:t>
            </a:r>
            <a:r>
              <a:rPr lang="de-DE" dirty="0"/>
              <a:t>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de-DE" dirty="0"/>
              <a:t>Just </a:t>
            </a:r>
            <a:r>
              <a:rPr lang="de-DE" dirty="0" err="1"/>
              <a:t>keep</a:t>
            </a:r>
            <a:r>
              <a:rPr lang="de-DE" dirty="0"/>
              <a:t> on </a:t>
            </a:r>
            <a:r>
              <a:rPr lang="de-DE" dirty="0" err="1"/>
              <a:t>working</a:t>
            </a:r>
            <a:r>
              <a:rPr lang="de-DE" dirty="0"/>
              <a:t>,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--</a:t>
            </a:r>
            <a:r>
              <a:rPr lang="de-DE" b="1" i="1" dirty="0" err="1">
                <a:latin typeface="Courier"/>
                <a:cs typeface="Courier"/>
              </a:rPr>
              <a:t>amend</a:t>
            </a:r>
            <a:r>
              <a:rPr lang="de-DE" b="1" i="1" dirty="0">
                <a:latin typeface="Courier"/>
                <a:cs typeface="Courier"/>
              </a:rPr>
              <a:t> </a:t>
            </a:r>
          </a:p>
          <a:p>
            <a:endParaRPr lang="de-DE" dirty="0">
              <a:sym typeface="Wingdings"/>
            </a:endParaRPr>
          </a:p>
          <a:p>
            <a:pPr marL="118872" indent="0">
              <a:buNone/>
            </a:pPr>
            <a:r>
              <a:rPr lang="de-DE" dirty="0" err="1">
                <a:sym typeface="Wingdings"/>
              </a:rPr>
              <a:t>Replaces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last </a:t>
            </a:r>
            <a:r>
              <a:rPr lang="de-DE" dirty="0" err="1">
                <a:sym typeface="Wingdings"/>
              </a:rPr>
              <a:t>commit</a:t>
            </a:r>
            <a:r>
              <a:rPr lang="de-DE" dirty="0">
                <a:sym typeface="Wingdings"/>
              </a:rPr>
              <a:t> (</a:t>
            </a:r>
            <a:r>
              <a:rPr lang="de-DE" dirty="0" err="1">
                <a:sym typeface="Wingdings"/>
              </a:rPr>
              <a:t>mostly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needed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when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you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messed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up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the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commit</a:t>
            </a:r>
            <a:r>
              <a:rPr lang="de-DE" dirty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message</a:t>
            </a:r>
            <a:r>
              <a:rPr lang="de-DE" dirty="0">
                <a:sym typeface="Wingdings"/>
              </a:rPr>
              <a:t>).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5958114" y="-46228"/>
            <a:ext cx="3120572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 dirty="0" err="1"/>
              <a:t>Undoing</a:t>
            </a:r>
            <a:r>
              <a:rPr lang="de-DE" sz="1800" dirty="0"/>
              <a:t> </a:t>
            </a:r>
            <a:r>
              <a:rPr lang="de-DE" sz="1800" dirty="0" err="1"/>
              <a:t>stuff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34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(</a:t>
            </a:r>
            <a:r>
              <a:rPr lang="de-DE" dirty="0" err="1"/>
              <a:t>local</a:t>
            </a:r>
            <a:r>
              <a:rPr lang="de-DE" dirty="0"/>
              <a:t>)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i="1" dirty="0">
                <a:latin typeface="Courier"/>
                <a:cs typeface="Courier"/>
              </a:rPr>
              <a:t>cd ~/</a:t>
            </a:r>
            <a:r>
              <a:rPr lang="de-DE" b="1" i="1" dirty="0" err="1">
                <a:latin typeface="Courier"/>
                <a:cs typeface="Courier"/>
              </a:rPr>
              <a:t>my_project</a:t>
            </a:r>
            <a:r>
              <a:rPr lang="de-DE" dirty="0">
                <a:latin typeface="Courier"/>
                <a:cs typeface="Courier"/>
              </a:rPr>
              <a:t> </a:t>
            </a:r>
          </a:p>
          <a:p>
            <a:pPr marL="118872" indent="0">
              <a:buNone/>
            </a:pPr>
            <a:r>
              <a:rPr lang="de-DE" dirty="0"/>
              <a:t>	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wherever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)</a:t>
            </a:r>
          </a:p>
          <a:p>
            <a:pPr marL="118872" indent="0">
              <a:buNone/>
            </a:pPr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init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/>
              <a:t>	(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.</a:t>
            </a:r>
            <a:r>
              <a:rPr lang="de-DE" dirty="0" err="1"/>
              <a:t>git</a:t>
            </a:r>
            <a:r>
              <a:rPr lang="de-DE" dirty="0"/>
              <a:t>-folder)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731847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Last </a:t>
            </a:r>
            <a:r>
              <a:rPr lang="de-DE" dirty="0" err="1"/>
              <a:t>words</a:t>
            </a:r>
            <a:r>
              <a:rPr lang="de-DE" dirty="0"/>
              <a:t>					</a:t>
            </a:r>
            <a:endParaRPr lang="de-DE" sz="2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738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5600" y="2046514"/>
            <a:ext cx="8723086" cy="4354286"/>
          </a:xfrm>
        </p:spPr>
        <p:txBody>
          <a:bodyPr>
            <a:normAutofit/>
          </a:bodyPr>
          <a:lstStyle/>
          <a:p>
            <a:r>
              <a:rPr lang="en-US" sz="2400" dirty="0">
                <a:cs typeface="Courier"/>
              </a:rPr>
              <a:t>Pro </a:t>
            </a:r>
            <a:r>
              <a:rPr lang="en-US" sz="2400" dirty="0" err="1">
                <a:cs typeface="Courier"/>
              </a:rPr>
              <a:t>Git</a:t>
            </a:r>
            <a:r>
              <a:rPr lang="en-US" sz="2400" dirty="0">
                <a:cs typeface="Courier"/>
              </a:rPr>
              <a:t> book (free </a:t>
            </a:r>
            <a:r>
              <a:rPr lang="en-US" sz="2400" dirty="0" err="1">
                <a:cs typeface="Courier"/>
              </a:rPr>
              <a:t>pdf</a:t>
            </a:r>
            <a:r>
              <a:rPr lang="en-US" sz="2400" dirty="0">
                <a:cs typeface="Courier"/>
              </a:rPr>
              <a:t> version online)</a:t>
            </a:r>
          </a:p>
          <a:p>
            <a:r>
              <a:rPr lang="en-US" sz="2400" dirty="0">
                <a:cs typeface="Courier"/>
              </a:rPr>
              <a:t>Cheat sheets</a:t>
            </a:r>
          </a:p>
          <a:p>
            <a:r>
              <a:rPr lang="en-US" sz="2400" dirty="0">
                <a:cs typeface="Courier"/>
              </a:rPr>
              <a:t>Lots of online resources</a:t>
            </a:r>
          </a:p>
          <a:p>
            <a:endParaRPr lang="en-US" sz="2400" dirty="0">
              <a:cs typeface="Courier"/>
            </a:endParaRPr>
          </a:p>
          <a:p>
            <a:r>
              <a:rPr lang="en-US" sz="2400" dirty="0">
                <a:cs typeface="Courier"/>
              </a:rPr>
              <a:t>Get this document:</a:t>
            </a:r>
          </a:p>
          <a:p>
            <a:endParaRPr lang="en-US" sz="24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en-US" sz="2400" b="1" i="1" dirty="0" err="1">
                <a:latin typeface="Courier"/>
                <a:cs typeface="Courier"/>
              </a:rPr>
              <a:t>git</a:t>
            </a:r>
            <a:r>
              <a:rPr lang="en-US" sz="2400" b="1" i="1" dirty="0">
                <a:latin typeface="Courier"/>
                <a:cs typeface="Courier"/>
              </a:rPr>
              <a:t> clone https://</a:t>
            </a:r>
            <a:r>
              <a:rPr lang="en-US" sz="2400" b="1" i="1" dirty="0" err="1">
                <a:latin typeface="Courier"/>
                <a:cs typeface="Courier"/>
              </a:rPr>
              <a:t>USERNAME@gitlab.dkrz.de</a:t>
            </a:r>
            <a:r>
              <a:rPr lang="en-US" sz="2400" b="1" i="1" dirty="0">
                <a:latin typeface="Courier"/>
                <a:cs typeface="Courier"/>
              </a:rPr>
              <a:t>/</a:t>
            </a:r>
            <a:r>
              <a:rPr lang="en-US" sz="2400" b="1" i="1" dirty="0" err="1">
                <a:latin typeface="Courier"/>
                <a:cs typeface="Courier"/>
              </a:rPr>
              <a:t>esm</a:t>
            </a:r>
            <a:r>
              <a:rPr lang="en-US" sz="2400" b="1" i="1" dirty="0">
                <a:latin typeface="Courier"/>
                <a:cs typeface="Courier"/>
              </a:rPr>
              <a:t>-tools/</a:t>
            </a:r>
            <a:r>
              <a:rPr lang="en-US" sz="2400" b="1" i="1" dirty="0" err="1">
                <a:latin typeface="Courier"/>
                <a:cs typeface="Courier"/>
              </a:rPr>
              <a:t>git-workshop.git</a:t>
            </a:r>
            <a:endParaRPr lang="en-US" sz="2400" b="1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04465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svn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996252"/>
              </p:ext>
            </p:extLst>
          </p:nvPr>
        </p:nvGraphicFramePr>
        <p:xfrm>
          <a:off x="166914" y="2082347"/>
          <a:ext cx="87233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clone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checkout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pull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dirty="0"/>
                        <a:t> 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push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commit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diff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log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add</a:t>
                      </a:r>
                      <a:r>
                        <a:rPr lang="de-DE" baseline="0" dirty="0"/>
                        <a:t> -A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import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checkout</a:t>
                      </a:r>
                      <a:r>
                        <a:rPr lang="de-DE" baseline="0" dirty="0"/>
                        <a:t> -- </a:t>
                      </a:r>
                      <a:r>
                        <a:rPr lang="de-DE" baseline="0" dirty="0" err="1"/>
                        <a:t>file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revert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file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git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reset</a:t>
                      </a:r>
                      <a:r>
                        <a:rPr lang="de-DE" baseline="0" dirty="0"/>
                        <a:t> --</a:t>
                      </a:r>
                      <a:r>
                        <a:rPr lang="de-DE" baseline="0" dirty="0" err="1"/>
                        <a:t>hard</a:t>
                      </a:r>
                      <a:r>
                        <a:rPr lang="de-DE" baseline="0" dirty="0"/>
                        <a:t> HEAD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svn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revert</a:t>
                      </a:r>
                      <a:r>
                        <a:rPr lang="de-DE" baseline="0" dirty="0"/>
                        <a:t> . -R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227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</a:t>
            </a:r>
            <a:r>
              <a:rPr lang="de-DE" dirty="0" err="1"/>
              <a:t>again</a:t>
            </a:r>
            <a:r>
              <a:rPr lang="de-DE" dirty="0"/>
              <a:t>,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4800" b="1" i="1" u="sng" dirty="0" err="1">
                <a:latin typeface="Courier"/>
                <a:cs typeface="Courier"/>
              </a:rPr>
              <a:t>git</a:t>
            </a:r>
            <a:r>
              <a:rPr lang="de-DE" sz="4800" b="1" i="1" u="sng" dirty="0">
                <a:latin typeface="Courier"/>
                <a:cs typeface="Courier"/>
              </a:rPr>
              <a:t> </a:t>
            </a:r>
            <a:r>
              <a:rPr lang="de-DE" sz="4800" b="1" i="1" u="sng" dirty="0" err="1">
                <a:latin typeface="Courier"/>
                <a:cs typeface="Courier"/>
              </a:rPr>
              <a:t>help</a:t>
            </a:r>
            <a:endParaRPr lang="de-DE" sz="4800" b="1" i="1" u="sng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sz="4800" b="1" i="1" u="sng" dirty="0">
              <a:latin typeface="Courier"/>
              <a:cs typeface="Courier"/>
            </a:endParaRPr>
          </a:p>
          <a:p>
            <a:r>
              <a:rPr lang="de-DE" b="1" i="1" dirty="0">
                <a:latin typeface="Courier"/>
                <a:cs typeface="Courier"/>
              </a:rPr>
              <a:t>(</a:t>
            </a:r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init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clone</a:t>
            </a:r>
            <a:r>
              <a:rPr lang="de-DE" b="1" i="1" dirty="0">
                <a:latin typeface="Courier"/>
                <a:cs typeface="Courier"/>
              </a:rPr>
              <a:t>)    </a:t>
            </a:r>
            <a:r>
              <a:rPr lang="de-DE" sz="1700" dirty="0">
                <a:latin typeface="Courier"/>
                <a:cs typeface="Courier"/>
              </a:rPr>
              <a:t>(ONCE per </a:t>
            </a:r>
            <a:r>
              <a:rPr lang="de-DE" sz="1700" dirty="0" err="1">
                <a:latin typeface="Courier"/>
                <a:cs typeface="Courier"/>
              </a:rPr>
              <a:t>project</a:t>
            </a:r>
            <a:r>
              <a:rPr lang="de-DE" sz="1700" dirty="0">
                <a:latin typeface="Courier"/>
                <a:cs typeface="Courier"/>
              </a:rPr>
              <a:t>)</a:t>
            </a:r>
          </a:p>
          <a:p>
            <a:pPr marL="118872" indent="0">
              <a:buNone/>
            </a:pPr>
            <a:endParaRPr lang="de-DE" sz="1700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endParaRPr lang="de-DE" b="1" i="1" dirty="0">
              <a:latin typeface="Courier"/>
              <a:cs typeface="Courier"/>
            </a:endParaRP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b="1" i="1" dirty="0">
                <a:latin typeface="Courier"/>
                <a:cs typeface="Courier"/>
              </a:rPr>
              <a:t> (-a) 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pull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push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status</a:t>
            </a:r>
            <a:r>
              <a:rPr lang="de-DE" b="1" i="1" dirty="0">
                <a:latin typeface="Courier"/>
                <a:cs typeface="Courier"/>
              </a:rPr>
              <a:t> (-s)</a:t>
            </a:r>
          </a:p>
          <a:p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b="1" i="1" dirty="0">
                <a:latin typeface="Courier"/>
                <a:cs typeface="Courier"/>
                <a:sym typeface="Wingdings"/>
              </a:rPr>
              <a:t>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At</a:t>
            </a:r>
            <a:r>
              <a:rPr lang="de-DE" b="1" i="1" dirty="0">
                <a:latin typeface="Courier"/>
                <a:cs typeface="Courier"/>
                <a:sym typeface="Wingdings"/>
              </a:rPr>
              <a:t> least 95%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of</a:t>
            </a:r>
            <a:r>
              <a:rPr lang="de-DE" b="1" i="1" dirty="0">
                <a:latin typeface="Courier"/>
                <a:cs typeface="Courier"/>
                <a:sym typeface="Wingdings"/>
              </a:rPr>
              <a:t> all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you</a:t>
            </a:r>
            <a:r>
              <a:rPr lang="de-DE" b="1" i="1" dirty="0">
                <a:latin typeface="Courier"/>
                <a:cs typeface="Courier"/>
                <a:sym typeface="Wingdings"/>
              </a:rPr>
              <a:t> </a:t>
            </a:r>
            <a:r>
              <a:rPr lang="de-DE" b="1" i="1" dirty="0" err="1">
                <a:latin typeface="Courier"/>
                <a:cs typeface="Courier"/>
                <a:sym typeface="Wingdings"/>
              </a:rPr>
              <a:t>need</a:t>
            </a:r>
            <a:r>
              <a:rPr lang="de-DE" b="1" i="1" dirty="0">
                <a:latin typeface="Courier"/>
                <a:cs typeface="Courier"/>
                <a:sym typeface="Wingdings"/>
              </a:rPr>
              <a:t>!</a:t>
            </a: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7998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Cloning</a:t>
            </a:r>
            <a:r>
              <a:rPr lang="de-DE" dirty="0"/>
              <a:t> a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clone</a:t>
            </a:r>
            <a:r>
              <a:rPr lang="de-DE" sz="2800" b="1" i="1" dirty="0">
                <a:latin typeface="Courier"/>
                <a:cs typeface="Courier"/>
              </a:rPr>
              <a:t> --</a:t>
            </a:r>
            <a:r>
              <a:rPr lang="de-DE" sz="2800" b="1" i="1" dirty="0" err="1">
                <a:latin typeface="Courier"/>
                <a:cs typeface="Courier"/>
              </a:rPr>
              <a:t>username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dbarbi</a:t>
            </a:r>
            <a:r>
              <a:rPr lang="de-DE" sz="2800" b="1" i="1" dirty="0">
                <a:latin typeface="Courier"/>
                <a:cs typeface="Courier"/>
              </a:rPr>
              <a:t> \ </a:t>
            </a:r>
            <a:r>
              <a:rPr lang="de-DE" sz="2800" b="1" i="1" dirty="0">
                <a:latin typeface="Courier"/>
                <a:cs typeface="Courier"/>
                <a:hlinkClick r:id="rId2"/>
              </a:rPr>
              <a:t>https://</a:t>
            </a:r>
            <a:r>
              <a:rPr lang="de-DE" sz="2800" b="1" i="1" dirty="0" err="1">
                <a:latin typeface="Courier"/>
                <a:cs typeface="Courier"/>
              </a:rPr>
              <a:t>url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to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your</a:t>
            </a:r>
            <a:r>
              <a:rPr lang="de-DE" sz="2800" b="1" i="1" dirty="0">
                <a:latin typeface="Courier"/>
                <a:cs typeface="Courier"/>
              </a:rPr>
              <a:t>-project </a:t>
            </a:r>
            <a:r>
              <a:rPr lang="de-DE" sz="2800" b="1" i="1" dirty="0" err="1">
                <a:latin typeface="Courier"/>
                <a:cs typeface="Courier"/>
              </a:rPr>
              <a:t>myfolder</a:t>
            </a:r>
            <a:endParaRPr lang="de-DE" sz="2800" b="1" i="1" dirty="0">
              <a:latin typeface="Courier"/>
              <a:cs typeface="Courier"/>
            </a:endParaRPr>
          </a:p>
          <a:p>
            <a:endParaRPr lang="de-DE" sz="2800" b="1" i="1" dirty="0">
              <a:latin typeface="Courier"/>
              <a:cs typeface="Courier"/>
            </a:endParaRPr>
          </a:p>
          <a:p>
            <a:r>
              <a:rPr lang="de-DE" sz="2800" b="1" i="1" dirty="0">
                <a:latin typeface="Courier"/>
                <a:cs typeface="Courier"/>
              </a:rPr>
              <a:t>cd </a:t>
            </a:r>
            <a:r>
              <a:rPr lang="de-DE" sz="2800" b="1" i="1" dirty="0" err="1">
                <a:latin typeface="Courier"/>
                <a:cs typeface="Courier"/>
              </a:rPr>
              <a:t>myfolder</a:t>
            </a:r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endParaRPr lang="de-DE" dirty="0"/>
          </a:p>
          <a:p>
            <a:pPr marL="118872" indent="0">
              <a:buNone/>
            </a:pP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(all </a:t>
            </a:r>
            <a:r>
              <a:rPr lang="de-DE" dirty="0" err="1"/>
              <a:t>revisions</a:t>
            </a:r>
            <a:r>
              <a:rPr lang="de-DE" dirty="0"/>
              <a:t>)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en-US" dirty="0"/>
              <a:t>“</a:t>
            </a:r>
            <a:r>
              <a:rPr lang="en-US" dirty="0" err="1"/>
              <a:t>myfolder</a:t>
            </a:r>
            <a:r>
              <a:rPr lang="en-US" dirty="0"/>
              <a:t>”</a:t>
            </a:r>
            <a:r>
              <a:rPr lang="de-DE" dirty="0"/>
              <a:t>, 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= </a:t>
            </a:r>
            <a:r>
              <a:rPr lang="de-DE" dirty="0" err="1"/>
              <a:t>master</a:t>
            </a:r>
            <a:r>
              <a:rPr lang="de-DE" dirty="0"/>
              <a:t>/HEAD )</a:t>
            </a:r>
            <a:r>
              <a:rPr lang="de-DE" b="1" dirty="0"/>
              <a:t>.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0988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Connecting</a:t>
            </a:r>
            <a:r>
              <a:rPr lang="de-DE" dirty="0"/>
              <a:t> a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046514"/>
            <a:ext cx="8229600" cy="4354286"/>
          </a:xfrm>
        </p:spPr>
        <p:txBody>
          <a:bodyPr>
            <a:normAutofit/>
          </a:bodyPr>
          <a:lstStyle/>
          <a:p>
            <a:r>
              <a:rPr lang="de-DE" sz="2800" b="1" i="1" dirty="0" err="1">
                <a:latin typeface="Courier"/>
                <a:cs typeface="Courier"/>
              </a:rPr>
              <a:t>git</a:t>
            </a:r>
            <a:r>
              <a:rPr lang="de-DE" sz="2800" b="1" i="1" dirty="0">
                <a:latin typeface="Courier"/>
                <a:cs typeface="Courier"/>
              </a:rPr>
              <a:t> remote </a:t>
            </a:r>
            <a:r>
              <a:rPr lang="de-DE" sz="2800" b="1" i="1" dirty="0" err="1">
                <a:latin typeface="Courier"/>
                <a:cs typeface="Courier"/>
              </a:rPr>
              <a:t>add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 err="1">
                <a:latin typeface="Courier"/>
                <a:cs typeface="Courier"/>
              </a:rPr>
              <a:t>origin</a:t>
            </a:r>
            <a:r>
              <a:rPr lang="de-DE" sz="2800" b="1" i="1" dirty="0">
                <a:latin typeface="Courier"/>
                <a:cs typeface="Courier"/>
              </a:rPr>
              <a:t> </a:t>
            </a:r>
            <a:r>
              <a:rPr lang="de-DE" sz="2800" b="1" i="1" dirty="0">
                <a:latin typeface="Courier"/>
                <a:cs typeface="Courier"/>
                <a:hlinkClick r:id="rId2"/>
              </a:rPr>
              <a:t>https://</a:t>
            </a:r>
            <a:r>
              <a:rPr lang="de-DE" sz="2800" b="1" i="1" dirty="0" err="1">
                <a:latin typeface="Courier"/>
                <a:cs typeface="Courier"/>
              </a:rPr>
              <a:t>url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to</a:t>
            </a:r>
            <a:r>
              <a:rPr lang="de-DE" sz="2800" b="1" i="1" dirty="0">
                <a:latin typeface="Courier"/>
                <a:cs typeface="Courier"/>
              </a:rPr>
              <a:t>-</a:t>
            </a:r>
            <a:r>
              <a:rPr lang="de-DE" sz="2800" b="1" i="1" dirty="0" err="1">
                <a:latin typeface="Courier"/>
                <a:cs typeface="Courier"/>
              </a:rPr>
              <a:t>your</a:t>
            </a:r>
            <a:r>
              <a:rPr lang="de-DE" sz="2800" b="1" i="1" dirty="0">
                <a:latin typeface="Courier"/>
                <a:cs typeface="Courier"/>
              </a:rPr>
              <a:t>-project</a:t>
            </a:r>
          </a:p>
          <a:p>
            <a:endParaRPr lang="de-DE" sz="2800" b="1" i="1" dirty="0">
              <a:latin typeface="Courier"/>
              <a:cs typeface="Courier"/>
            </a:endParaRPr>
          </a:p>
          <a:p>
            <a:pPr marL="118872" indent="0">
              <a:buNone/>
            </a:pPr>
            <a:r>
              <a:rPr lang="de-DE" dirty="0" err="1"/>
              <a:t>Identifies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(all </a:t>
            </a:r>
            <a:r>
              <a:rPr lang="de-DE" dirty="0" err="1"/>
              <a:t>revisions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remote </a:t>
            </a:r>
            <a:r>
              <a:rPr lang="de-DE" dirty="0" err="1"/>
              <a:t>repository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exchanged</a:t>
            </a:r>
            <a:r>
              <a:rPr lang="de-DE" dirty="0"/>
              <a:t>.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6870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/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GB" dirty="0"/>
              <a:t>“Staging” </a:t>
            </a:r>
            <a:r>
              <a:rPr lang="de-DE" dirty="0" err="1"/>
              <a:t>means</a:t>
            </a:r>
            <a:r>
              <a:rPr lang="de-DE" dirty="0"/>
              <a:t>: Mark a </a:t>
            </a:r>
            <a:r>
              <a:rPr lang="de-DE" dirty="0" err="1"/>
              <a:t>change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(</a:t>
            </a:r>
            <a:r>
              <a:rPr lang="de-DE" b="1" i="1" dirty="0" err="1">
                <a:latin typeface="Courier"/>
                <a:cs typeface="Courier"/>
              </a:rPr>
              <a:t>commit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r>
              <a:rPr lang="de-DE" b="1" i="1" dirty="0">
                <a:latin typeface="Courier"/>
                <a:cs typeface="Courier"/>
              </a:rPr>
              <a:t> *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r>
              <a:rPr lang="de-DE" b="1" i="1" dirty="0">
                <a:latin typeface="Courier"/>
                <a:cs typeface="Courier"/>
              </a:rPr>
              <a:t> *.f90</a:t>
            </a:r>
          </a:p>
          <a:p>
            <a:r>
              <a:rPr lang="de-DE" b="1" i="1" dirty="0" err="1">
                <a:latin typeface="Courier"/>
                <a:cs typeface="Courier"/>
              </a:rPr>
              <a:t>git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add</a:t>
            </a:r>
            <a:r>
              <a:rPr lang="de-DE" b="1" i="1" dirty="0">
                <a:latin typeface="Courier"/>
                <a:cs typeface="Courier"/>
              </a:rPr>
              <a:t> </a:t>
            </a:r>
            <a:r>
              <a:rPr lang="de-DE" b="1" i="1" dirty="0" err="1">
                <a:latin typeface="Courier"/>
                <a:cs typeface="Courier"/>
              </a:rPr>
              <a:t>src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echam</a:t>
            </a:r>
            <a:r>
              <a:rPr lang="de-DE" b="1" i="1" dirty="0">
                <a:latin typeface="Courier"/>
                <a:cs typeface="Courier"/>
              </a:rPr>
              <a:t>/</a:t>
            </a:r>
            <a:r>
              <a:rPr lang="de-DE" b="1" i="1" dirty="0" err="1">
                <a:latin typeface="Courier"/>
                <a:cs typeface="Courier"/>
              </a:rPr>
              <a:t>configure</a:t>
            </a:r>
            <a:endParaRPr lang="de-DE" b="1" i="1" dirty="0">
              <a:latin typeface="Courier"/>
              <a:cs typeface="Courier"/>
            </a:endParaRPr>
          </a:p>
          <a:p>
            <a:endParaRPr lang="de-DE" dirty="0"/>
          </a:p>
          <a:p>
            <a:pPr marL="118872" indent="0">
              <a:buNone/>
            </a:pP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but STAGES </a:t>
            </a:r>
            <a:r>
              <a:rPr lang="de-DE" dirty="0" err="1"/>
              <a:t>them</a:t>
            </a:r>
            <a:r>
              <a:rPr lang="de-DE" dirty="0"/>
              <a:t>! 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676572" y="17562"/>
            <a:ext cx="2402114" cy="4033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r"/>
            <a:r>
              <a:rPr lang="de-DE" sz="1800"/>
              <a:t>git basics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014647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me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Semele.thmx</Template>
  <TotalTime>0</TotalTime>
  <Words>2445</Words>
  <Application>Microsoft Macintosh PowerPoint</Application>
  <PresentationFormat>Bildschirmpräsentation (4:3)</PresentationFormat>
  <Paragraphs>448</Paragraphs>
  <Slides>63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1" baseType="lpstr">
      <vt:lpstr>Arial</vt:lpstr>
      <vt:lpstr>Calibri</vt:lpstr>
      <vt:lpstr>Corbel</vt:lpstr>
      <vt:lpstr>Courier</vt:lpstr>
      <vt:lpstr>Wingdings</vt:lpstr>
      <vt:lpstr>Wingdings 2</vt:lpstr>
      <vt:lpstr>Wingdings 3</vt:lpstr>
      <vt:lpstr>Semele</vt:lpstr>
      <vt:lpstr>Introduction to git</vt:lpstr>
      <vt:lpstr>Table of contents</vt:lpstr>
      <vt:lpstr>1. git basics     -- the stuff you should remember</vt:lpstr>
      <vt:lpstr>git basics</vt:lpstr>
      <vt:lpstr>Configuring git – mandatory </vt:lpstr>
      <vt:lpstr>Create a new (local) git project</vt:lpstr>
      <vt:lpstr>Cloning a git project</vt:lpstr>
      <vt:lpstr>Connecting a local git project to server</vt:lpstr>
      <vt:lpstr>Staging files / changes</vt:lpstr>
      <vt:lpstr>Committing files / changes</vt:lpstr>
      <vt:lpstr>Pushing files / changes to server</vt:lpstr>
      <vt:lpstr>Getting files / changes from server</vt:lpstr>
      <vt:lpstr>Status of your repository</vt:lpstr>
      <vt:lpstr>Remember these:</vt:lpstr>
      <vt:lpstr>2. Which files get into the repository?     --Adding, removing and excluding files</vt:lpstr>
      <vt:lpstr>Stage a new file</vt:lpstr>
      <vt:lpstr>Committing files / changes</vt:lpstr>
      <vt:lpstr>Remove a file</vt:lpstr>
      <vt:lpstr>Remove a file ONLY from repo</vt:lpstr>
      <vt:lpstr>Remove several files at once</vt:lpstr>
      <vt:lpstr>Move a file around</vt:lpstr>
      <vt:lpstr>Exclude files from repo</vt:lpstr>
      <vt:lpstr>3. What have I done???      -- More information</vt:lpstr>
      <vt:lpstr>What have I changed, but not staged yet?</vt:lpstr>
      <vt:lpstr>What have I changed and staged?</vt:lpstr>
      <vt:lpstr>Nicer diffs...</vt:lpstr>
      <vt:lpstr>What has been done at all?</vt:lpstr>
      <vt:lpstr>4. That‘s not how I want it      -- configuring git</vt:lpstr>
      <vt:lpstr>Some nice settings</vt:lpstr>
      <vt:lpstr>5. Getting in sync      -- synchronizing with a server</vt:lpstr>
      <vt:lpstr>Clone a server-based repository</vt:lpstr>
      <vt:lpstr>Connecting a local git project to server</vt:lpstr>
      <vt:lpstr>Fetching changes from remote</vt:lpstr>
      <vt:lpstr>Merge fetched changes</vt:lpstr>
      <vt:lpstr>Pulling changes from remote</vt:lpstr>
      <vt:lpstr>Pushing changes to remote</vt:lpstr>
      <vt:lpstr>Pushing changes to empty remote</vt:lpstr>
      <vt:lpstr>Show the remotes of your repo</vt:lpstr>
      <vt:lpstr>What goes on on the remotes?</vt:lpstr>
      <vt:lpstr>6. More than one truth      -- branching and merging</vt:lpstr>
      <vt:lpstr>Creating a new branch</vt:lpstr>
      <vt:lpstr>Switching to another branch</vt:lpstr>
      <vt:lpstr>Which branch am I on?</vt:lpstr>
      <vt:lpstr>Merging one branch into another</vt:lpstr>
      <vt:lpstr>Sharing a branch on a server</vt:lpstr>
      <vt:lpstr>What is “upstream”?</vt:lpstr>
      <vt:lpstr>Deleting a branch</vt:lpstr>
      <vt:lpstr>List all (local) branches</vt:lpstr>
      <vt:lpstr>7. Give mayor versions a name      -- tagging revisions</vt:lpstr>
      <vt:lpstr>Create an (annotated) tag</vt:lpstr>
      <vt:lpstr>Tag an older version</vt:lpstr>
      <vt:lpstr>Sharing tags</vt:lpstr>
      <vt:lpstr>„Check out“ tag</vt:lpstr>
      <vt:lpstr>List tags</vt:lpstr>
      <vt:lpstr>Show tag info</vt:lpstr>
      <vt:lpstr>8. Uuups...      -- undoing stuff</vt:lpstr>
      <vt:lpstr>... I accidently removed / changed a file ...</vt:lpstr>
      <vt:lpstr>... I shoudn‘t have staged THAT...</vt:lpstr>
      <vt:lpstr>... much less committed...</vt:lpstr>
      <vt:lpstr>Last words     </vt:lpstr>
      <vt:lpstr>Where to find information</vt:lpstr>
      <vt:lpstr>git vs svn</vt:lpstr>
      <vt:lpstr>...again, remember these: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</dc:title>
  <dc:subject/>
  <dc:creator>Dirk Barbi</dc:creator>
  <cp:keywords/>
  <dc:description/>
  <cp:lastModifiedBy>Microsoft Office User</cp:lastModifiedBy>
  <cp:revision>110</cp:revision>
  <dcterms:created xsi:type="dcterms:W3CDTF">2017-01-24T09:48:15Z</dcterms:created>
  <dcterms:modified xsi:type="dcterms:W3CDTF">2022-08-17T07:31:19Z</dcterms:modified>
  <cp:category/>
</cp:coreProperties>
</file>